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B809CB-ED2E-4ABB-A57E-D7A9EE107D53}" type="datetimeFigureOut">
              <a:rPr lang="en-US" smtClean="0"/>
              <a:pPr/>
              <a:t>8/31/2013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F65A84B-3A65-4A2F-A780-36FC22B2527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99ECDB-7F9B-4153-8219-A7908DCA2177}" type="datetimeFigureOut">
              <a:rPr lang="en-US" smtClean="0"/>
              <a:pPr/>
              <a:t>8/31/2013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FFC3FB-3498-4866-8F69-433DC1FB7CD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cancerweb.ncl.ac.uk/cgi-bin/omd?activity" TargetMode="External"/><Relationship Id="rId13" Type="http://schemas.openxmlformats.org/officeDocument/2006/relationships/hyperlink" Target="http://cancerweb.ncl.ac.uk/cgi-bin/omd?system" TargetMode="External"/><Relationship Id="rId18" Type="http://schemas.openxmlformats.org/officeDocument/2006/relationships/hyperlink" Target="http://cancerweb.ncl.ac.uk/cgi-bin/omd?somnolence" TargetMode="External"/><Relationship Id="rId3" Type="http://schemas.openxmlformats.org/officeDocument/2006/relationships/hyperlink" Target="http://cancerweb.ncl.ac.uk/cgi-bin/omd?expression" TargetMode="External"/><Relationship Id="rId7" Type="http://schemas.openxmlformats.org/officeDocument/2006/relationships/hyperlink" Target="http://cancerweb.ncl.ac.uk/cgi-bin/omd?Pure" TargetMode="External"/><Relationship Id="rId12" Type="http://schemas.openxmlformats.org/officeDocument/2006/relationships/hyperlink" Target="http://cancerweb.ncl.ac.uk/cgi-bin/omd?power" TargetMode="External"/><Relationship Id="rId17" Type="http://schemas.openxmlformats.org/officeDocument/2006/relationships/hyperlink" Target="http://cancerweb.ncl.ac.uk/cgi-bin/omd?agents" TargetMode="External"/><Relationship Id="rId2" Type="http://schemas.openxmlformats.org/officeDocument/2006/relationships/slide" Target="../slides/slide11.xml"/><Relationship Id="rId16" Type="http://schemas.openxmlformats.org/officeDocument/2006/relationships/hyperlink" Target="http://cancerweb.ncl.ac.uk/cgi-bin/omd?electrode" TargetMode="External"/><Relationship Id="rId1" Type="http://schemas.openxmlformats.org/officeDocument/2006/relationships/notesMaster" Target="../notesMasters/notesMaster1.xml"/><Relationship Id="rId6" Type="http://schemas.openxmlformats.org/officeDocument/2006/relationships/hyperlink" Target="http://cancerweb.ncl.ac.uk/cgi-bin/omd?substance" TargetMode="External"/><Relationship Id="rId11" Type="http://schemas.openxmlformats.org/officeDocument/2006/relationships/hyperlink" Target="http://cancerweb.ncl.ac.uk/omd/contents/chemistry.html" TargetMode="External"/><Relationship Id="rId5" Type="http://schemas.openxmlformats.org/officeDocument/2006/relationships/hyperlink" Target="http://cancerweb.ncl.ac.uk/cgi-bin/omd?water" TargetMode="External"/><Relationship Id="rId15" Type="http://schemas.openxmlformats.org/officeDocument/2006/relationships/hyperlink" Target="http://cancerweb.ncl.ac.uk/cgi-bin/omd?hydrogen" TargetMode="External"/><Relationship Id="rId10" Type="http://schemas.openxmlformats.org/officeDocument/2006/relationships/hyperlink" Target="http://cancerweb.ncl.ac.uk/cgi-bin/omd?humidity" TargetMode="External"/><Relationship Id="rId19" Type="http://schemas.openxmlformats.org/officeDocument/2006/relationships/hyperlink" Target="http://cancerweb.ncl.ac.uk/cgi-bin/omd?sleep" TargetMode="External"/><Relationship Id="rId4" Type="http://schemas.openxmlformats.org/officeDocument/2006/relationships/hyperlink" Target="http://cancerweb.ncl.ac.uk/cgi-bin/omd?relative" TargetMode="External"/><Relationship Id="rId9" Type="http://schemas.openxmlformats.org/officeDocument/2006/relationships/hyperlink" Target="http://cancerweb.ncl.ac.uk/cgi-bin/omd?solution" TargetMode="External"/><Relationship Id="rId14" Type="http://schemas.openxmlformats.org/officeDocument/2006/relationships/hyperlink" Target="http://cancerweb.ncl.ac.uk/cgi-bin/omd?potential"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cancerweb.ncl.ac.uk/cgi-bin/omd?concentration" TargetMode="External"/><Relationship Id="rId3" Type="http://schemas.openxmlformats.org/officeDocument/2006/relationships/hyperlink" Target="http://cancerweb.ncl.ac.uk/cgi-bin/omd?glycosphingolipid" TargetMode="External"/><Relationship Id="rId7" Type="http://schemas.openxmlformats.org/officeDocument/2006/relationships/hyperlink" Target="http://cancerweb.ncl.ac.uk/cgi-bin/omd?derivatives"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cancerweb.ncl.ac.uk/cgi-bin/omd?neuraminic+acid" TargetMode="External"/><Relationship Id="rId11" Type="http://schemas.openxmlformats.org/officeDocument/2006/relationships/hyperlink" Target="http://cancerweb.ncl.ac.uk/cgi-bin/omd?lipid" TargetMode="External"/><Relationship Id="rId5" Type="http://schemas.openxmlformats.org/officeDocument/2006/relationships/hyperlink" Target="http://cancerweb.ncl.ac.uk/cgi-bin/omd?acetyl" TargetMode="External"/><Relationship Id="rId10" Type="http://schemas.openxmlformats.org/officeDocument/2006/relationships/hyperlink" Target="http://cancerweb.ncl.ac.uk/cgi-bin/omd?nervous+system" TargetMode="External"/><Relationship Id="rId4" Type="http://schemas.openxmlformats.org/officeDocument/2006/relationships/hyperlink" Target="http://cancerweb.ncl.ac.uk/cgi-bin/omd?residues" TargetMode="External"/><Relationship Id="rId9" Type="http://schemas.openxmlformats.org/officeDocument/2006/relationships/hyperlink" Target="http://cancerweb.ncl.ac.uk/cgi-bin/omd?cells"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cancerweb.ncl.ac.uk/cgi-bin/omd?surface" TargetMode="External"/><Relationship Id="rId3" Type="http://schemas.openxmlformats.org/officeDocument/2006/relationships/hyperlink" Target="http://cancerweb.ncl.ac.uk/cgi-bin/omd?Refers" TargetMode="External"/><Relationship Id="rId7" Type="http://schemas.openxmlformats.org/officeDocument/2006/relationships/hyperlink" Target="http://cancerweb.ncl.ac.uk/cgi-bin/omd?substance"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cancerweb.ncl.ac.uk/cgi-bin/omd?molecules" TargetMode="External"/><Relationship Id="rId5" Type="http://schemas.openxmlformats.org/officeDocument/2006/relationships/hyperlink" Target="http://cancerweb.ncl.ac.uk/cgi-bin/omd?material" TargetMode="External"/><Relationship Id="rId4" Type="http://schemas.openxmlformats.org/officeDocument/2006/relationships/hyperlink" Target="http://cancerweb.ncl.ac.uk/cgi-bin/omd?process"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C2F2F403-01C6-465C-A0FD-2E3BA24F96D7}" type="slidenum">
              <a:rPr lang="en-US"/>
              <a:pPr/>
              <a:t>1</a:t>
            </a:fld>
            <a:endParaRPr lang="en-US"/>
          </a:p>
        </p:txBody>
      </p:sp>
      <p:sp>
        <p:nvSpPr>
          <p:cNvPr id="43011" name="Rectangle 2"/>
          <p:cNvSpPr>
            <a:spLocks noGrp="1" noRot="1" noChangeAspect="1" noChangeArrowheads="1" noTextEdit="1"/>
          </p:cNvSpPr>
          <p:nvPr>
            <p:ph type="sldImg"/>
          </p:nvPr>
        </p:nvSpPr>
        <p:spPr>
          <a:xfrm>
            <a:off x="1758142" y="300213"/>
            <a:ext cx="3291840" cy="2476761"/>
          </a:xfrm>
          <a:ln/>
        </p:spPr>
      </p:sp>
      <p:sp>
        <p:nvSpPr>
          <p:cNvPr id="430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A773228F-BD38-4EF1-AF7B-4AC65B7F137C}" type="slidenum">
              <a:rPr lang="en-US"/>
              <a:pPr/>
              <a:t>10</a:t>
            </a:fld>
            <a:endParaRPr lang="en-US"/>
          </a:p>
        </p:txBody>
      </p:sp>
      <p:sp>
        <p:nvSpPr>
          <p:cNvPr id="52227" name="Rectangle 2"/>
          <p:cNvSpPr>
            <a:spLocks noGrp="1" noRot="1" noChangeAspect="1" noChangeArrowheads="1" noTextEdit="1"/>
          </p:cNvSpPr>
          <p:nvPr>
            <p:ph type="sldImg"/>
          </p:nvPr>
        </p:nvSpPr>
        <p:spPr>
          <a:xfrm>
            <a:off x="1758142" y="300213"/>
            <a:ext cx="3291840" cy="2476761"/>
          </a:xfrm>
          <a:ln/>
        </p:spPr>
      </p:sp>
      <p:sp>
        <p:nvSpPr>
          <p:cNvPr id="52228" name="Rectangle 3"/>
          <p:cNvSpPr>
            <a:spLocks noGrp="1" noChangeArrowheads="1"/>
          </p:cNvSpPr>
          <p:nvPr>
            <p:ph type="body" idx="1"/>
          </p:nvPr>
        </p:nvSpPr>
        <p:spPr>
          <a:noFill/>
          <a:ln/>
        </p:spPr>
        <p:txBody>
          <a:bodyPr/>
          <a:lstStyle/>
          <a:p>
            <a:r>
              <a:rPr lang="en-US" b="1" i="1" smtClean="0"/>
              <a:t>C. Botulinum </a:t>
            </a:r>
            <a:r>
              <a:rPr lang="en-US" b="1" smtClean="0"/>
              <a:t>in its vegetative ( or non-spore form) produces its toxin  intracellularly. This toxin is referred to as “BoNT,” or “Botox” and is released during autolysis of the cell.  </a:t>
            </a:r>
          </a:p>
          <a:p>
            <a:endParaRPr lang="en-US" b="1" smtClean="0"/>
          </a:p>
          <a:p>
            <a:r>
              <a:rPr lang="en-US" b="1" smtClean="0"/>
              <a:t>	</a:t>
            </a:r>
            <a:r>
              <a:rPr lang="en-US" b="1" smtClean="0">
                <a:sym typeface="Wingdings" pitchFamily="2" charset="2"/>
              </a:rPr>
              <a:t> </a:t>
            </a:r>
            <a:r>
              <a:rPr lang="en-US" b="1" smtClean="0"/>
              <a:t>BoNT inhibits release of neurotransmitter</a:t>
            </a:r>
          </a:p>
          <a:p>
            <a:r>
              <a:rPr lang="en-US" b="1" smtClean="0"/>
              <a:t>		This neurotoxin blocks the presynaptic release of the neurotransmitter acetylchololine (ACh) that is necessary for initiating muscle 		contractions.   </a:t>
            </a:r>
          </a:p>
          <a:p>
            <a:endParaRPr lang="en-US" b="1" smtClean="0"/>
          </a:p>
          <a:p>
            <a:r>
              <a:rPr lang="en-US" b="1" smtClean="0"/>
              <a:t>There are 4 genetically diverse classifications. Further, these produce a total of 7 distinct serotypes. Each serotype responds to a specific antibody, while antibodies for another serotype cannot neutralize that toxin. These types are named BoNT A, BoNT B, all the way to BoNT G. </a:t>
            </a:r>
          </a:p>
          <a:p>
            <a:endParaRPr lang="en-US" b="1" smtClean="0"/>
          </a:p>
          <a:p>
            <a:r>
              <a:rPr lang="en-US" b="1" smtClean="0"/>
              <a:t>BoNTs can also be categorized as either proteolytic or nonproteolytic.</a:t>
            </a:r>
          </a:p>
          <a:p>
            <a:r>
              <a:rPr lang="en-US" b="1" smtClean="0"/>
              <a:t>Proteolytic types SELF-activate the toxin by cleaving the inactive holotoxin, forming the active di-chain toxin.</a:t>
            </a:r>
          </a:p>
          <a:p>
            <a:r>
              <a:rPr lang="en-US" b="1" smtClean="0"/>
              <a:t>Nonproteolytic types depend on the host’s proteases to cleave the holotoxin for activation.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88CADFA-FC83-458F-89CE-D5A65F692F60}" type="slidenum">
              <a:rPr lang="en-US"/>
              <a:pPr/>
              <a:t>11</a:t>
            </a:fld>
            <a:endParaRPr lang="en-US"/>
          </a:p>
        </p:txBody>
      </p:sp>
      <p:sp>
        <p:nvSpPr>
          <p:cNvPr id="53251" name="Rectangle 2"/>
          <p:cNvSpPr>
            <a:spLocks noGrp="1" noRot="1" noChangeAspect="1" noChangeArrowheads="1" noTextEdit="1"/>
          </p:cNvSpPr>
          <p:nvPr>
            <p:ph type="sldImg"/>
          </p:nvPr>
        </p:nvSpPr>
        <p:spPr>
          <a:xfrm>
            <a:off x="1758142" y="300213"/>
            <a:ext cx="3291840" cy="2476761"/>
          </a:xfrm>
          <a:ln/>
        </p:spPr>
      </p:sp>
      <p:sp>
        <p:nvSpPr>
          <p:cNvPr id="53252" name="Rectangle 3"/>
          <p:cNvSpPr>
            <a:spLocks noGrp="1" noChangeArrowheads="1"/>
          </p:cNvSpPr>
          <p:nvPr>
            <p:ph type="body" idx="1"/>
          </p:nvPr>
        </p:nvSpPr>
        <p:spPr>
          <a:noFill/>
          <a:ln/>
        </p:spPr>
        <p:txBody>
          <a:bodyPr/>
          <a:lstStyle/>
          <a:p>
            <a:r>
              <a:rPr lang="en-US" b="1" smtClean="0"/>
              <a:t>The </a:t>
            </a:r>
            <a:r>
              <a:rPr lang="en-US" b="1" i="1" smtClean="0"/>
              <a:t>clostridium botulinum </a:t>
            </a:r>
            <a:r>
              <a:rPr lang="en-US" b="1" smtClean="0"/>
              <a:t> is gram-positive, </a:t>
            </a:r>
            <a:r>
              <a:rPr lang="en-US" b="1" smtClean="0">
                <a:solidFill>
                  <a:srgbClr val="AA0000"/>
                </a:solidFill>
                <a:latin typeface="Verdana" pitchFamily="34" charset="0"/>
              </a:rPr>
              <a:t>meaning that the b</a:t>
            </a:r>
            <a:r>
              <a:rPr lang="en-US" b="1" smtClean="0"/>
              <a:t>acteria retains the stain during Gram's method of staining. This tells us something about the bacterial surface, suggesting that its cell wall is composed of a thick layer of peptidologlycan complexed to other molecules. </a:t>
            </a:r>
          </a:p>
          <a:p>
            <a:endParaRPr lang="en-US" b="1" i="1" smtClean="0"/>
          </a:p>
          <a:p>
            <a:r>
              <a:rPr lang="en-US" b="1" smtClean="0"/>
              <a:t>The bacteria thrives in anaerobic environments having an optimal temperature of 40 degrees celsius..</a:t>
            </a:r>
          </a:p>
          <a:p>
            <a:endParaRPr lang="en-US" b="1" smtClean="0">
              <a:solidFill>
                <a:srgbClr val="AA0000"/>
              </a:solidFill>
              <a:latin typeface="Verdana" pitchFamily="34" charset="0"/>
            </a:endParaRPr>
          </a:p>
          <a:p>
            <a:r>
              <a:rPr lang="en-US" b="1" smtClean="0">
                <a:solidFill>
                  <a:srgbClr val="AA0000"/>
                </a:solidFill>
                <a:latin typeface="Verdana" pitchFamily="34" charset="0"/>
              </a:rPr>
              <a:t>Its minimum temperature differs for two types. Proteolytic is 10 degrees celsius, and the nonproteolytic type can survive </a:t>
            </a:r>
          </a:p>
          <a:p>
            <a:r>
              <a:rPr lang="en-US" b="1" smtClean="0">
                <a:solidFill>
                  <a:srgbClr val="AA0000"/>
                </a:solidFill>
                <a:latin typeface="Verdana" pitchFamily="34" charset="0"/>
              </a:rPr>
              <a:t>in harsher conditions, able to live at 3.3 degrees celsius.</a:t>
            </a:r>
          </a:p>
          <a:p>
            <a:r>
              <a:rPr lang="en-US" b="1" smtClean="0">
                <a:solidFill>
                  <a:srgbClr val="AA0000"/>
                </a:solidFill>
                <a:latin typeface="Verdana" pitchFamily="34" charset="0"/>
              </a:rPr>
              <a:t>	Minimum pH is 4.6 for proteolytic and 5.0 for nonproteolytic types.</a:t>
            </a:r>
          </a:p>
          <a:p>
            <a:r>
              <a:rPr lang="en-US" b="1" i="1" smtClean="0">
                <a:solidFill>
                  <a:srgbClr val="AA0000"/>
                </a:solidFill>
                <a:latin typeface="Verdana" pitchFamily="34" charset="0"/>
              </a:rPr>
              <a:t>	C. Botulinum</a:t>
            </a:r>
            <a:r>
              <a:rPr lang="en-US" b="1" smtClean="0">
                <a:solidFill>
                  <a:srgbClr val="AA0000"/>
                </a:solidFill>
                <a:latin typeface="Verdana" pitchFamily="34" charset="0"/>
              </a:rPr>
              <a:t> has a water activity of .94, compared to water having a 1.00 water activity. </a:t>
            </a:r>
          </a:p>
          <a:p>
            <a:r>
              <a:rPr lang="en-US" b="1" smtClean="0">
                <a:solidFill>
                  <a:srgbClr val="AA0000"/>
                </a:solidFill>
                <a:latin typeface="Verdana" pitchFamily="34" charset="0"/>
              </a:rPr>
              <a:t>		This specifies the water content needed by the bacteria. Dehydration can thus limit its growth, but more </a:t>
            </a:r>
          </a:p>
          <a:p>
            <a:r>
              <a:rPr lang="en-US" b="1" smtClean="0">
                <a:solidFill>
                  <a:srgbClr val="AA0000"/>
                </a:solidFill>
                <a:latin typeface="Verdana" pitchFamily="34" charset="0"/>
              </a:rPr>
              <a:t>		effective is to add a 10% NaCl solution.</a:t>
            </a:r>
          </a:p>
          <a:p>
            <a:r>
              <a:rPr lang="en-US" b="1" smtClean="0">
                <a:solidFill>
                  <a:srgbClr val="AA0000"/>
                </a:solidFill>
                <a:latin typeface="Verdana" pitchFamily="34" charset="0"/>
              </a:rPr>
              <a:t>	Its redox potential is –350 mV. </a:t>
            </a:r>
          </a:p>
          <a:p>
            <a:r>
              <a:rPr lang="en-US" b="1" smtClean="0">
                <a:solidFill>
                  <a:srgbClr val="AA0000"/>
                </a:solidFill>
                <a:latin typeface="Verdana" pitchFamily="34" charset="0"/>
                <a:cs typeface="Times New Roman" pitchFamily="18" charset="0"/>
              </a:rPr>
              <a:t>		This low E</a:t>
            </a:r>
            <a:r>
              <a:rPr lang="en-US" b="1" baseline="-30000" smtClean="0">
                <a:solidFill>
                  <a:srgbClr val="AA0000"/>
                </a:solidFill>
                <a:latin typeface="Verdana" pitchFamily="34" charset="0"/>
                <a:cs typeface="Times New Roman" pitchFamily="18" charset="0"/>
              </a:rPr>
              <a:t>-350mv</a:t>
            </a:r>
            <a:r>
              <a:rPr lang="en-US" b="1" smtClean="0">
                <a:solidFill>
                  <a:srgbClr val="AA0000"/>
                </a:solidFill>
                <a:latin typeface="Verdana" pitchFamily="34" charset="0"/>
                <a:cs typeface="Times New Roman" pitchFamily="18" charset="0"/>
              </a:rPr>
              <a:t> is consistent with a low Oxygen environment, which the bacteria prefer</a:t>
            </a:r>
            <a:r>
              <a:rPr lang="en-US" b="1" smtClean="0">
                <a:solidFill>
                  <a:srgbClr val="AA0000"/>
                </a:solidFill>
                <a:latin typeface="Verdana" pitchFamily="34" charset="0"/>
              </a:rPr>
              <a:t> </a:t>
            </a:r>
          </a:p>
          <a:p>
            <a:endParaRPr lang="en-US" b="1" smtClean="0">
              <a:solidFill>
                <a:srgbClr val="AA0000"/>
              </a:solidFill>
              <a:latin typeface="Verdana" pitchFamily="34" charset="0"/>
            </a:endParaRPr>
          </a:p>
          <a:p>
            <a:endParaRPr lang="en-US" b="1" smtClean="0">
              <a:solidFill>
                <a:srgbClr val="AA0000"/>
              </a:solidFill>
              <a:latin typeface="Verdana" pitchFamily="34" charset="0"/>
            </a:endParaRPr>
          </a:p>
          <a:p>
            <a:r>
              <a:rPr lang="en-US" b="1" smtClean="0">
                <a:solidFill>
                  <a:srgbClr val="AA0000"/>
                </a:solidFill>
                <a:latin typeface="Verdana" pitchFamily="34" charset="0"/>
              </a:rPr>
              <a:t>water activity:	</a:t>
            </a:r>
            <a:r>
              <a:rPr lang="en-US" smtClean="0"/>
              <a:t> An </a:t>
            </a:r>
            <a:r>
              <a:rPr lang="en-US" smtClean="0">
                <a:hlinkClick r:id="rId3"/>
              </a:rPr>
              <a:t>expression</a:t>
            </a:r>
            <a:r>
              <a:rPr lang="en-US" smtClean="0"/>
              <a:t> of the </a:t>
            </a:r>
            <a:r>
              <a:rPr lang="en-US" smtClean="0">
                <a:hlinkClick r:id="rId4"/>
              </a:rPr>
              <a:t>relative</a:t>
            </a:r>
            <a:r>
              <a:rPr lang="en-US" smtClean="0"/>
              <a:t> availability of </a:t>
            </a:r>
            <a:r>
              <a:rPr lang="en-US" smtClean="0">
                <a:hlinkClick r:id="rId5"/>
              </a:rPr>
              <a:t>water</a:t>
            </a:r>
            <a:r>
              <a:rPr lang="en-US" smtClean="0"/>
              <a:t> in a </a:t>
            </a:r>
            <a:r>
              <a:rPr lang="en-US" smtClean="0">
                <a:hlinkClick r:id="rId6"/>
              </a:rPr>
              <a:t>substance</a:t>
            </a:r>
            <a:r>
              <a:rPr lang="en-US" smtClean="0"/>
              <a:t>. </a:t>
            </a:r>
            <a:r>
              <a:rPr lang="en-US" smtClean="0">
                <a:hlinkClick r:id="rId7"/>
              </a:rPr>
              <a:t>Pure</a:t>
            </a:r>
            <a:r>
              <a:rPr lang="en-US" smtClean="0"/>
              <a:t> water has an water </a:t>
            </a:r>
            <a:r>
              <a:rPr lang="en-US" smtClean="0">
                <a:hlinkClick r:id="rId8"/>
              </a:rPr>
              <a:t>activity</a:t>
            </a:r>
            <a:r>
              <a:rPr lang="en-US" smtClean="0"/>
              <a:t> of 1.000. The water activity of a </a:t>
            </a:r>
            <a:r>
              <a:rPr lang="en-US" smtClean="0">
                <a:hlinkClick r:id="rId9"/>
              </a:rPr>
              <a:t>solution</a:t>
            </a:r>
            <a:r>
              <a:rPr lang="en-US" smtClean="0"/>
              <a:t> is one-hundredth its relative </a:t>
            </a:r>
            <a:r>
              <a:rPr lang="en-US" smtClean="0">
                <a:hlinkClick r:id="rId10"/>
              </a:rPr>
              <a:t>humidity</a:t>
            </a:r>
            <a:r>
              <a:rPr lang="en-US" smtClean="0"/>
              <a:t>. </a:t>
            </a:r>
          </a:p>
          <a:p>
            <a:r>
              <a:rPr lang="en-US" b="1" smtClean="0">
                <a:solidFill>
                  <a:srgbClr val="AA0000"/>
                </a:solidFill>
                <a:latin typeface="Verdana" pitchFamily="34" charset="0"/>
              </a:rPr>
              <a:t>redox potential</a:t>
            </a:r>
          </a:p>
          <a:p>
            <a:r>
              <a:rPr lang="en-US" smtClean="0"/>
              <a:t>&lt;</a:t>
            </a:r>
            <a:r>
              <a:rPr lang="en-US" smtClean="0">
                <a:hlinkClick r:id="rId11"/>
              </a:rPr>
              <a:t>chemistry</a:t>
            </a:r>
            <a:r>
              <a:rPr lang="en-US" smtClean="0"/>
              <a:t>&gt; The reducing/oxidizing </a:t>
            </a:r>
            <a:r>
              <a:rPr lang="en-US" smtClean="0">
                <a:hlinkClick r:id="rId12"/>
              </a:rPr>
              <a:t>power</a:t>
            </a:r>
            <a:r>
              <a:rPr lang="en-US" smtClean="0"/>
              <a:t> of a </a:t>
            </a:r>
            <a:r>
              <a:rPr lang="en-US" smtClean="0">
                <a:hlinkClick r:id="rId13"/>
              </a:rPr>
              <a:t>system</a:t>
            </a:r>
            <a:r>
              <a:rPr lang="en-US" smtClean="0"/>
              <a:t> measured by the </a:t>
            </a:r>
            <a:r>
              <a:rPr lang="en-US" smtClean="0">
                <a:hlinkClick r:id="rId14"/>
              </a:rPr>
              <a:t>potential</a:t>
            </a:r>
            <a:r>
              <a:rPr lang="en-US" smtClean="0"/>
              <a:t> at a </a:t>
            </a:r>
            <a:r>
              <a:rPr lang="en-US" smtClean="0">
                <a:hlinkClick r:id="rId15"/>
              </a:rPr>
              <a:t>hydrogen</a:t>
            </a:r>
            <a:r>
              <a:rPr lang="en-US" smtClean="0"/>
              <a:t> </a:t>
            </a:r>
            <a:r>
              <a:rPr lang="en-US" smtClean="0">
                <a:hlinkClick r:id="rId16"/>
              </a:rPr>
              <a:t>electrode</a:t>
            </a:r>
            <a:r>
              <a:rPr lang="en-US" smtClean="0"/>
              <a:t>. </a:t>
            </a:r>
          </a:p>
          <a:p>
            <a:r>
              <a:rPr lang="en-US" b="1" smtClean="0"/>
              <a:t>Opioids</a:t>
            </a:r>
            <a:r>
              <a:rPr lang="en-US" smtClean="0"/>
              <a:t>—synthetic narcotics (Originally, </a:t>
            </a:r>
            <a:r>
              <a:rPr lang="en-US" smtClean="0">
                <a:hlinkClick r:id="rId17"/>
              </a:rPr>
              <a:t>agents</a:t>
            </a:r>
            <a:r>
              <a:rPr lang="en-US" smtClean="0"/>
              <a:t> that caused </a:t>
            </a:r>
            <a:r>
              <a:rPr lang="en-US" smtClean="0">
                <a:hlinkClick r:id="rId18"/>
              </a:rPr>
              <a:t>somnolence</a:t>
            </a:r>
            <a:r>
              <a:rPr lang="en-US" smtClean="0"/>
              <a:t> or induced </a:t>
            </a:r>
            <a:r>
              <a:rPr lang="en-US" smtClean="0">
                <a:hlinkClick r:id="rId19"/>
              </a:rPr>
              <a:t>sleep</a:t>
            </a:r>
            <a:r>
              <a:rPr lang="en-US" smtClean="0"/>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27AA2879-E520-4556-AEF9-772470810A98}" type="slidenum">
              <a:rPr lang="en-US"/>
              <a:pPr/>
              <a:t>12</a:t>
            </a:fld>
            <a:endParaRPr lang="en-US"/>
          </a:p>
        </p:txBody>
      </p:sp>
      <p:sp>
        <p:nvSpPr>
          <p:cNvPr id="54275" name="Rectangle 2"/>
          <p:cNvSpPr>
            <a:spLocks noGrp="1" noRot="1" noChangeAspect="1" noChangeArrowheads="1" noTextEdit="1"/>
          </p:cNvSpPr>
          <p:nvPr>
            <p:ph type="sldImg"/>
          </p:nvPr>
        </p:nvSpPr>
        <p:spPr>
          <a:xfrm>
            <a:off x="1752600" y="300038"/>
            <a:ext cx="3302000" cy="2476500"/>
          </a:xfrm>
          <a:ln/>
        </p:spPr>
      </p:sp>
      <p:sp>
        <p:nvSpPr>
          <p:cNvPr id="54276" name="Rectangle 3"/>
          <p:cNvSpPr>
            <a:spLocks noGrp="1" noChangeArrowheads="1"/>
          </p:cNvSpPr>
          <p:nvPr>
            <p:ph type="body" idx="1"/>
          </p:nvPr>
        </p:nvSpPr>
        <p:spPr>
          <a:noFill/>
          <a:ln/>
        </p:spPr>
        <p:txBody>
          <a:bodyPr/>
          <a:lstStyle/>
          <a:p>
            <a:r>
              <a:rPr lang="en-US" b="1" smtClean="0"/>
              <a:t>This table summarizes several characteristics of the  BoNT serotypes. </a:t>
            </a:r>
          </a:p>
          <a:p>
            <a:endParaRPr lang="en-US" b="1" smtClean="0"/>
          </a:p>
          <a:p>
            <a:r>
              <a:rPr lang="en-US" b="1" smtClean="0"/>
              <a:t>BoNTs C &amp; D can be slightly proteolytic or slightly nonproteolytic. Again, proteolytic means the botulinum can cleave and activate itself whereas nonproteolytic means it relies on the host to make the cleave.</a:t>
            </a:r>
          </a:p>
          <a:p>
            <a:endParaRPr lang="en-US" b="1" smtClean="0"/>
          </a:p>
          <a:p>
            <a:r>
              <a:rPr lang="en-US" smtClean="0"/>
              <a:t>Bacteriophage:  These attack the bacteria and by doing so, they cleave the bacteria and activate its toxicity.</a:t>
            </a:r>
          </a:p>
          <a:p>
            <a:endParaRPr lang="en-US" b="1" smtClean="0"/>
          </a:p>
          <a:p>
            <a:r>
              <a:rPr lang="en-US" b="1" smtClean="0"/>
              <a:t>BoNT types A, B, E, &amp; F have been linked to diseases in humans. </a:t>
            </a:r>
          </a:p>
          <a:p>
            <a:r>
              <a:rPr lang="en-US" b="1" smtClean="0"/>
              <a:t>Types C &amp; D cause diseases in other mammals and birds. However, these two may cause also affect humans because they cause food borne botulism in primates.</a:t>
            </a:r>
          </a:p>
          <a:p>
            <a:r>
              <a:rPr lang="en-US" b="1" smtClean="0"/>
              <a:t>Types C, D &amp; G in aerosol form also affected primates.</a:t>
            </a:r>
          </a:p>
          <a:p>
            <a:endParaRPr lang="en-US" b="1"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059C34C4-B876-4F89-95E7-0E412781B3D7}" type="slidenum">
              <a:rPr lang="en-US"/>
              <a:pPr/>
              <a:t>13</a:t>
            </a:fld>
            <a:endParaRPr lang="en-US"/>
          </a:p>
        </p:txBody>
      </p:sp>
      <p:sp>
        <p:nvSpPr>
          <p:cNvPr id="55299" name="Rectangle 2"/>
          <p:cNvSpPr>
            <a:spLocks noGrp="1" noRot="1" noChangeAspect="1" noChangeArrowheads="1" noTextEdit="1"/>
          </p:cNvSpPr>
          <p:nvPr>
            <p:ph type="sldImg"/>
          </p:nvPr>
        </p:nvSpPr>
        <p:spPr>
          <a:xfrm>
            <a:off x="1758142" y="300213"/>
            <a:ext cx="3291840" cy="2476761"/>
          </a:xfrm>
          <a:ln/>
        </p:spPr>
      </p:sp>
      <p:sp>
        <p:nvSpPr>
          <p:cNvPr id="55300" name="Rectangle 3"/>
          <p:cNvSpPr>
            <a:spLocks noGrp="1" noChangeArrowheads="1"/>
          </p:cNvSpPr>
          <p:nvPr>
            <p:ph type="body" idx="1"/>
          </p:nvPr>
        </p:nvSpPr>
        <p:spPr>
          <a:noFill/>
          <a:ln/>
        </p:spPr>
        <p:txBody>
          <a:bodyPr/>
          <a:lstStyle/>
          <a:p>
            <a:r>
              <a:rPr lang="en-US" b="1" dirty="0" smtClean="0"/>
              <a:t>Botulism occurs in 3 natural forms. These are </a:t>
            </a:r>
            <a:r>
              <a:rPr lang="en-US" b="1" dirty="0" err="1" smtClean="0"/>
              <a:t>foodborne</a:t>
            </a:r>
            <a:r>
              <a:rPr lang="en-US" b="1" dirty="0" smtClean="0"/>
              <a:t>, wound, and intestinal botulism. The toxin enters circulation only through the gut or lung, or from a wound, and affects anaerobic tissue. </a:t>
            </a:r>
          </a:p>
          <a:p>
            <a:endParaRPr lang="en-US" b="1" dirty="0" smtClean="0"/>
          </a:p>
          <a:p>
            <a:r>
              <a:rPr lang="en-US" b="1" dirty="0" err="1" smtClean="0"/>
              <a:t>Payal</a:t>
            </a:r>
            <a:r>
              <a:rPr lang="en-US" b="1" dirty="0" smtClean="0"/>
              <a:t> will discuss the effects of these forms of botulism, and Robert will propose </a:t>
            </a:r>
            <a:r>
              <a:rPr lang="en-US" b="1" dirty="0" err="1" smtClean="0"/>
              <a:t>weaponization</a:t>
            </a:r>
            <a:r>
              <a:rPr lang="en-US" b="1" dirty="0" smtClean="0"/>
              <a:t> techniques for these types of botulism in a little while.</a:t>
            </a:r>
            <a:endParaRPr lang="en-US" dirty="0" smtClean="0"/>
          </a:p>
          <a:p>
            <a:endParaRPr lang="en-US" b="1"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FDB86DDA-AF8A-451C-89B6-A1AADCB2498F}" type="slidenum">
              <a:rPr lang="en-US"/>
              <a:pPr/>
              <a:t>14</a:t>
            </a:fld>
            <a:endParaRPr lang="en-US"/>
          </a:p>
        </p:txBody>
      </p:sp>
      <p:sp>
        <p:nvSpPr>
          <p:cNvPr id="56323" name="Rectangle 2"/>
          <p:cNvSpPr>
            <a:spLocks noGrp="1" noRot="1" noChangeAspect="1" noChangeArrowheads="1" noTextEdit="1"/>
          </p:cNvSpPr>
          <p:nvPr>
            <p:ph type="sldImg"/>
          </p:nvPr>
        </p:nvSpPr>
        <p:spPr>
          <a:xfrm>
            <a:off x="1752600" y="300038"/>
            <a:ext cx="3302000" cy="2476500"/>
          </a:xfrm>
          <a:ln/>
        </p:spPr>
      </p:sp>
      <p:sp>
        <p:nvSpPr>
          <p:cNvPr id="56324" name="Rectangle 3"/>
          <p:cNvSpPr>
            <a:spLocks noGrp="1" noChangeArrowheads="1"/>
          </p:cNvSpPr>
          <p:nvPr>
            <p:ph type="body" idx="1"/>
          </p:nvPr>
        </p:nvSpPr>
        <p:spPr>
          <a:noFill/>
          <a:ln/>
        </p:spPr>
        <p:txBody>
          <a:bodyPr>
            <a:normAutofit fontScale="85000" lnSpcReduction="20000"/>
          </a:bodyPr>
          <a:lstStyle/>
          <a:p>
            <a:r>
              <a:rPr lang="en-US" b="1" dirty="0" smtClean="0"/>
              <a:t>I will now discuss the microbiology of the </a:t>
            </a:r>
            <a:r>
              <a:rPr lang="en-US" b="1" dirty="0" err="1" smtClean="0"/>
              <a:t>botulinum</a:t>
            </a:r>
            <a:r>
              <a:rPr lang="en-US" b="1" dirty="0" smtClean="0"/>
              <a:t> toxin released by the bacteria. </a:t>
            </a:r>
          </a:p>
          <a:p>
            <a:r>
              <a:rPr lang="en-US" b="1" dirty="0" smtClean="0"/>
              <a:t>The serotypes have different binding sites but generally the structure for</a:t>
            </a:r>
          </a:p>
          <a:p>
            <a:r>
              <a:rPr lang="en-US" b="1" dirty="0" smtClean="0"/>
              <a:t> all has the same organization. </a:t>
            </a:r>
          </a:p>
          <a:p>
            <a:endParaRPr lang="en-US" b="1" dirty="0" smtClean="0"/>
          </a:p>
          <a:p>
            <a:r>
              <a:rPr lang="en-US" b="1" dirty="0" err="1" smtClean="0"/>
              <a:t>BoNT</a:t>
            </a:r>
            <a:r>
              <a:rPr lang="en-US" b="1" dirty="0" smtClean="0"/>
              <a:t> is composed of two chains, a light chain and a heavy chain.</a:t>
            </a:r>
          </a:p>
          <a:p>
            <a:endParaRPr lang="en-US" b="1" i="1" dirty="0" smtClean="0">
              <a:sym typeface="Wingdings" pitchFamily="2" charset="2"/>
            </a:endParaRPr>
          </a:p>
          <a:p>
            <a:r>
              <a:rPr lang="en-US" b="1" i="1" dirty="0" smtClean="0">
                <a:sym typeface="Wingdings" pitchFamily="2" charset="2"/>
              </a:rPr>
              <a:t>Light </a:t>
            </a:r>
            <a:r>
              <a:rPr lang="en-US" b="1" dirty="0" smtClean="0">
                <a:sym typeface="Wingdings" pitchFamily="2" charset="2"/>
              </a:rPr>
              <a:t>(WHICH IS THE BLUE)</a:t>
            </a:r>
            <a:r>
              <a:rPr lang="en-US" b="1" i="1" dirty="0" smtClean="0">
                <a:sym typeface="Wingdings" pitchFamily="2" charset="2"/>
              </a:rPr>
              <a:t>:	</a:t>
            </a:r>
            <a:r>
              <a:rPr lang="en-US" sz="1300" dirty="0"/>
              <a:t>439 residues</a:t>
            </a:r>
            <a:r>
              <a:rPr lang="en-US" sz="1300" b="1" dirty="0"/>
              <a:t>;  weighs 50 </a:t>
            </a:r>
            <a:r>
              <a:rPr lang="en-US" sz="1300" b="1" dirty="0" err="1"/>
              <a:t>Kda</a:t>
            </a:r>
            <a:endParaRPr lang="en-US" sz="1300" b="1" dirty="0"/>
          </a:p>
          <a:p>
            <a:r>
              <a:rPr lang="en-US" sz="1300" b="1" dirty="0"/>
              <a:t>The L chain exhibits Zinc-dependent </a:t>
            </a:r>
            <a:r>
              <a:rPr lang="en-US" sz="1300" b="1" dirty="0" err="1"/>
              <a:t>endopeptidase</a:t>
            </a:r>
            <a:r>
              <a:rPr lang="en-US" sz="1300" b="1" dirty="0"/>
              <a:t> activity.</a:t>
            </a:r>
          </a:p>
          <a:p>
            <a:r>
              <a:rPr lang="en-US" sz="1300" b="1" dirty="0"/>
              <a:t>Each serotype </a:t>
            </a:r>
            <a:r>
              <a:rPr lang="en-US" b="1" dirty="0" smtClean="0"/>
              <a:t>cleaves </a:t>
            </a:r>
            <a:r>
              <a:rPr lang="en-US" sz="1300" b="1" dirty="0"/>
              <a:t>one of 3 </a:t>
            </a:r>
            <a:r>
              <a:rPr lang="en-US" b="1" dirty="0" smtClean="0"/>
              <a:t> proteins of SNARE as I will show you later, </a:t>
            </a:r>
          </a:p>
          <a:p>
            <a:r>
              <a:rPr lang="en-US" b="1" dirty="0" smtClean="0"/>
              <a:t>which form the synaptic vesicle docking and fusion complex.  </a:t>
            </a:r>
          </a:p>
          <a:p>
            <a:r>
              <a:rPr lang="en-US" dirty="0" smtClean="0"/>
              <a:t>The serotypes nevertheless has </a:t>
            </a:r>
            <a:r>
              <a:rPr lang="en-US" sz="1300" dirty="0"/>
              <a:t> conserved regions in the amino terminal, central regions and two </a:t>
            </a:r>
            <a:r>
              <a:rPr lang="en-US" sz="1300" dirty="0" err="1"/>
              <a:t>cysteines</a:t>
            </a:r>
            <a:r>
              <a:rPr lang="en-US" sz="1300" dirty="0"/>
              <a:t> making up the disulfide bond.</a:t>
            </a:r>
            <a:endParaRPr lang="en-US" b="1" i="1" dirty="0" smtClean="0">
              <a:sym typeface="Wingdings" pitchFamily="2" charset="2"/>
            </a:endParaRPr>
          </a:p>
          <a:p>
            <a:r>
              <a:rPr lang="en-US" b="1" i="1" dirty="0" smtClean="0">
                <a:sym typeface="Wingdings" pitchFamily="2" charset="2"/>
              </a:rPr>
              <a:t>	Heavy </a:t>
            </a:r>
            <a:r>
              <a:rPr lang="en-US" b="1" dirty="0" smtClean="0">
                <a:sym typeface="Wingdings" pitchFamily="2" charset="2"/>
              </a:rPr>
              <a:t>(is THE longer chain having 3 domains colored green,, red and yellow)</a:t>
            </a:r>
            <a:r>
              <a:rPr lang="en-US" b="1" i="1" dirty="0" smtClean="0">
                <a:sym typeface="Wingdings" pitchFamily="2" charset="2"/>
              </a:rPr>
              <a:t>: </a:t>
            </a:r>
            <a:r>
              <a:rPr lang="en-US" dirty="0" smtClean="0">
                <a:sym typeface="Wingdings" pitchFamily="2" charset="2"/>
              </a:rPr>
              <a:t>has</a:t>
            </a:r>
            <a:r>
              <a:rPr lang="en-US" i="1" dirty="0" smtClean="0">
                <a:sym typeface="Wingdings" pitchFamily="2" charset="2"/>
              </a:rPr>
              <a:t> </a:t>
            </a:r>
            <a:r>
              <a:rPr lang="en-US" sz="1300" dirty="0"/>
              <a:t>843 residues</a:t>
            </a:r>
            <a:r>
              <a:rPr lang="en-US" sz="1300" b="1" dirty="0"/>
              <a:t>; weighs 100 </a:t>
            </a:r>
            <a:r>
              <a:rPr lang="en-US" sz="1300" b="1" dirty="0" err="1"/>
              <a:t>kDa</a:t>
            </a:r>
            <a:r>
              <a:rPr lang="en-US" sz="1300" b="1" dirty="0"/>
              <a:t> total</a:t>
            </a:r>
          </a:p>
          <a:p>
            <a:pPr lvl="2"/>
            <a:r>
              <a:rPr lang="en-US" sz="1300" b="1" dirty="0"/>
              <a:t>			Amino-terminal (</a:t>
            </a:r>
            <a:r>
              <a:rPr lang="en-US" sz="1300" b="1" dirty="0" err="1"/>
              <a:t>H</a:t>
            </a:r>
            <a:r>
              <a:rPr lang="en-US" sz="1300" b="1" baseline="-25000" dirty="0" err="1"/>
              <a:t>n</a:t>
            </a:r>
            <a:r>
              <a:rPr lang="en-US" sz="1300" b="1" dirty="0"/>
              <a:t>) in green &amp; </a:t>
            </a:r>
            <a:r>
              <a:rPr lang="en-US" sz="1300" b="1" dirty="0" err="1"/>
              <a:t>carboxy</a:t>
            </a:r>
            <a:r>
              <a:rPr lang="en-US" sz="1300" b="1" dirty="0"/>
              <a:t>-terminal (</a:t>
            </a:r>
            <a:r>
              <a:rPr lang="en-US" sz="1300" b="1" dirty="0" err="1"/>
              <a:t>H</a:t>
            </a:r>
            <a:r>
              <a:rPr lang="en-US" sz="1300" b="1" baseline="-25000" dirty="0" err="1"/>
              <a:t>c</a:t>
            </a:r>
            <a:r>
              <a:rPr lang="en-US" sz="1300" b="1" dirty="0"/>
              <a:t>) in yellow.</a:t>
            </a:r>
          </a:p>
          <a:p>
            <a:pPr lvl="2"/>
            <a:endParaRPr lang="en-US" sz="1300" b="1" dirty="0"/>
          </a:p>
          <a:p>
            <a:pPr lvl="1"/>
            <a:r>
              <a:rPr lang="en-US" sz="1300" b="1" dirty="0"/>
              <a:t>		</a:t>
            </a:r>
            <a:r>
              <a:rPr lang="en-US" sz="1300" b="1" dirty="0">
                <a:sym typeface="Wingdings" pitchFamily="2" charset="2"/>
              </a:rPr>
              <a:t></a:t>
            </a:r>
            <a:r>
              <a:rPr lang="en-US" sz="1300" b="1" dirty="0"/>
              <a:t>	Responsible for binding and penetration of specific cells</a:t>
            </a:r>
          </a:p>
          <a:p>
            <a:pPr lvl="2"/>
            <a:r>
              <a:rPr lang="en-US" b="1" dirty="0" smtClean="0">
                <a:sym typeface="Wingdings" pitchFamily="2" charset="2"/>
              </a:rPr>
              <a:t>				The </a:t>
            </a:r>
            <a:r>
              <a:rPr lang="en-US" b="1" dirty="0" err="1" smtClean="0">
                <a:sym typeface="Wingdings" pitchFamily="2" charset="2"/>
              </a:rPr>
              <a:t>Hc</a:t>
            </a:r>
            <a:r>
              <a:rPr lang="en-US" b="1" dirty="0" smtClean="0">
                <a:sym typeface="Wingdings" pitchFamily="2" charset="2"/>
              </a:rPr>
              <a:t> </a:t>
            </a:r>
            <a:r>
              <a:rPr lang="en-US" dirty="0" smtClean="0">
                <a:sym typeface="Wingdings" pitchFamily="2" charset="2"/>
              </a:rPr>
              <a:t>(yellow) </a:t>
            </a:r>
            <a:r>
              <a:rPr lang="en-US" b="1" dirty="0" smtClean="0">
                <a:sym typeface="Wingdings" pitchFamily="2" charset="2"/>
              </a:rPr>
              <a:t>domain attaches to the nerve cells. The </a:t>
            </a:r>
            <a:r>
              <a:rPr lang="en-US" b="1" dirty="0" err="1" smtClean="0">
                <a:sym typeface="Wingdings" pitchFamily="2" charset="2"/>
              </a:rPr>
              <a:t>Hn</a:t>
            </a:r>
            <a:r>
              <a:rPr lang="en-US" b="1" dirty="0" smtClean="0">
                <a:sym typeface="Wingdings" pitchFamily="2" charset="2"/>
              </a:rPr>
              <a:t> domain will be involved in </a:t>
            </a:r>
            <a:r>
              <a:rPr lang="en-US" b="1" dirty="0" err="1" smtClean="0">
                <a:sym typeface="Wingdings" pitchFamily="2" charset="2"/>
              </a:rPr>
              <a:t>translocating</a:t>
            </a:r>
            <a:r>
              <a:rPr lang="en-US" b="1" dirty="0" smtClean="0">
                <a:sym typeface="Wingdings" pitchFamily="2" charset="2"/>
              </a:rPr>
              <a:t> the L chain from the 				</a:t>
            </a:r>
            <a:r>
              <a:rPr lang="en-US" b="1" dirty="0" err="1" smtClean="0">
                <a:sym typeface="Wingdings" pitchFamily="2" charset="2"/>
              </a:rPr>
              <a:t>endosome</a:t>
            </a:r>
            <a:r>
              <a:rPr lang="en-US" b="1" dirty="0" smtClean="0">
                <a:sym typeface="Wingdings" pitchFamily="2" charset="2"/>
              </a:rPr>
              <a:t> and into the </a:t>
            </a:r>
            <a:r>
              <a:rPr lang="en-US" b="1" dirty="0" err="1" smtClean="0">
                <a:sym typeface="Wingdings" pitchFamily="2" charset="2"/>
              </a:rPr>
              <a:t>cytosol</a:t>
            </a:r>
            <a:r>
              <a:rPr lang="en-US" b="1" dirty="0" smtClean="0">
                <a:sym typeface="Wingdings" pitchFamily="2" charset="2"/>
              </a:rPr>
              <a:t>.</a:t>
            </a:r>
          </a:p>
          <a:p>
            <a:pPr lvl="2"/>
            <a:endParaRPr lang="en-US" sz="1300" b="1" baseline="-25000" dirty="0"/>
          </a:p>
          <a:p>
            <a:pPr lvl="1"/>
            <a:endParaRPr lang="en-US" b="1" i="1" dirty="0" smtClean="0">
              <a:sym typeface="Wingdings" pitchFamily="2" charset="2"/>
            </a:endParaRPr>
          </a:p>
          <a:p>
            <a:r>
              <a:rPr lang="en-US" b="1" dirty="0" err="1" smtClean="0">
                <a:solidFill>
                  <a:srgbClr val="AA0000"/>
                </a:solidFill>
                <a:latin typeface="Verdana" pitchFamily="34" charset="0"/>
              </a:rPr>
              <a:t>ganglioside</a:t>
            </a:r>
            <a:r>
              <a:rPr lang="en-US" dirty="0" err="1" smtClean="0"/>
              <a:t>A</a:t>
            </a:r>
            <a:r>
              <a:rPr lang="en-US" dirty="0" smtClean="0"/>
              <a:t> </a:t>
            </a:r>
            <a:r>
              <a:rPr lang="en-US" dirty="0" err="1" smtClean="0">
                <a:hlinkClick r:id="rId3"/>
              </a:rPr>
              <a:t>glycosphingolipid</a:t>
            </a:r>
            <a:r>
              <a:rPr lang="en-US" dirty="0" smtClean="0"/>
              <a:t> that contains one or more </a:t>
            </a:r>
            <a:r>
              <a:rPr lang="en-US" dirty="0" smtClean="0">
                <a:hlinkClick r:id="rId4"/>
              </a:rPr>
              <a:t>residues</a:t>
            </a:r>
            <a:r>
              <a:rPr lang="en-US" dirty="0" smtClean="0"/>
              <a:t> of N </a:t>
            </a:r>
            <a:r>
              <a:rPr lang="en-US" dirty="0" smtClean="0">
                <a:hlinkClick r:id="rId5"/>
              </a:rPr>
              <a:t>acetyl</a:t>
            </a:r>
            <a:r>
              <a:rPr lang="en-US" dirty="0" smtClean="0"/>
              <a:t> or other </a:t>
            </a:r>
            <a:r>
              <a:rPr lang="en-US" dirty="0" err="1" smtClean="0">
                <a:hlinkClick r:id="rId6"/>
              </a:rPr>
              <a:t>neuraminic</a:t>
            </a:r>
            <a:r>
              <a:rPr lang="en-US" dirty="0" smtClean="0">
                <a:hlinkClick r:id="rId6"/>
              </a:rPr>
              <a:t> acid</a:t>
            </a:r>
            <a:r>
              <a:rPr lang="en-US" dirty="0" smtClean="0"/>
              <a:t> </a:t>
            </a:r>
            <a:r>
              <a:rPr lang="en-US" dirty="0" smtClean="0">
                <a:hlinkClick r:id="rId7"/>
              </a:rPr>
              <a:t>derivatives</a:t>
            </a:r>
            <a:r>
              <a:rPr lang="en-US" dirty="0" smtClean="0"/>
              <a:t>. </a:t>
            </a:r>
          </a:p>
          <a:p>
            <a:r>
              <a:rPr lang="en-US" dirty="0" err="1" smtClean="0"/>
              <a:t>Gangliosides</a:t>
            </a:r>
            <a:r>
              <a:rPr lang="en-US" dirty="0" smtClean="0"/>
              <a:t> are found in highest </a:t>
            </a:r>
            <a:r>
              <a:rPr lang="en-US" dirty="0" smtClean="0">
                <a:hlinkClick r:id="rId8"/>
              </a:rPr>
              <a:t>concentration</a:t>
            </a:r>
            <a:r>
              <a:rPr lang="en-US" dirty="0" smtClean="0"/>
              <a:t> in </a:t>
            </a:r>
            <a:r>
              <a:rPr lang="en-US" dirty="0" smtClean="0">
                <a:hlinkClick r:id="rId9"/>
              </a:rPr>
              <a:t>cells</a:t>
            </a:r>
            <a:r>
              <a:rPr lang="en-US" dirty="0" smtClean="0"/>
              <a:t> of the </a:t>
            </a:r>
            <a:r>
              <a:rPr lang="en-US" dirty="0" smtClean="0">
                <a:hlinkClick r:id="rId10"/>
              </a:rPr>
              <a:t>nervous system</a:t>
            </a:r>
            <a:r>
              <a:rPr lang="en-US" dirty="0" smtClean="0"/>
              <a:t>, where they can constitute as much as 5% of the </a:t>
            </a:r>
            <a:r>
              <a:rPr lang="en-US" dirty="0" smtClean="0">
                <a:hlinkClick r:id="rId11"/>
              </a:rPr>
              <a:t>lipid</a:t>
            </a:r>
            <a:r>
              <a:rPr lang="en-US" dirty="0" smtClean="0"/>
              <a:t>. </a:t>
            </a:r>
          </a:p>
          <a:p>
            <a:r>
              <a:rPr lang="en-US" dirty="0" smtClean="0"/>
              <a:t>(18 Nov 1997) </a:t>
            </a:r>
          </a:p>
          <a:p>
            <a:endParaRPr lang="en-US" dirty="0" smtClean="0"/>
          </a:p>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42F064A2-FA43-4018-80EA-1D15AF3FADDA}" type="slidenum">
              <a:rPr lang="en-US"/>
              <a:pPr/>
              <a:t>15</a:t>
            </a:fld>
            <a:endParaRPr lang="en-US"/>
          </a:p>
        </p:txBody>
      </p:sp>
      <p:sp>
        <p:nvSpPr>
          <p:cNvPr id="57347" name="Rectangle 2"/>
          <p:cNvSpPr>
            <a:spLocks noGrp="1" noRot="1" noChangeAspect="1" noChangeArrowheads="1" noTextEdit="1"/>
          </p:cNvSpPr>
          <p:nvPr>
            <p:ph type="sldImg"/>
          </p:nvPr>
        </p:nvSpPr>
        <p:spPr>
          <a:xfrm>
            <a:off x="1752600" y="300038"/>
            <a:ext cx="3302000" cy="2476500"/>
          </a:xfrm>
          <a:ln/>
        </p:spPr>
      </p:sp>
      <p:sp>
        <p:nvSpPr>
          <p:cNvPr id="57348" name="Rectangle 3"/>
          <p:cNvSpPr>
            <a:spLocks noGrp="1" noChangeArrowheads="1"/>
          </p:cNvSpPr>
          <p:nvPr>
            <p:ph type="body" idx="1"/>
          </p:nvPr>
        </p:nvSpPr>
        <p:spPr>
          <a:noFill/>
          <a:ln/>
        </p:spPr>
        <p:txBody>
          <a:bodyPr/>
          <a:lstStyle/>
          <a:p>
            <a:r>
              <a:rPr lang="en-US" smtClean="0">
                <a:latin typeface="Frutiger-Roman" charset="0"/>
              </a:rPr>
              <a:t>Ribbon diagram of BoNT/A holotoxin. </a:t>
            </a:r>
            <a:r>
              <a:rPr lang="en-US" smtClean="0">
                <a:latin typeface="Times New Roman" pitchFamily="18" charset="0"/>
              </a:rPr>
              <a:t>(Crystal type A).</a:t>
            </a:r>
          </a:p>
          <a:p>
            <a:endParaRPr lang="en-US" smtClean="0">
              <a:latin typeface="Frutiger-Roman" charset="0"/>
            </a:endParaRPr>
          </a:p>
          <a:p>
            <a:r>
              <a:rPr lang="en-US" b="1" smtClean="0">
                <a:latin typeface="Times New Roman" pitchFamily="18" charset="0"/>
              </a:rPr>
              <a:t>In general, the three functional domains are structurally distinct. The exception is this  loop in yellow, or</a:t>
            </a:r>
          </a:p>
          <a:p>
            <a:r>
              <a:rPr lang="en-US" b="1" smtClean="0">
                <a:latin typeface="Times New Roman" pitchFamily="18" charset="0"/>
              </a:rPr>
              <a:t>belt, which has been considered part of the translocation domain (Hn), that wraps around and hides the catalytic domain. </a:t>
            </a:r>
            <a:endParaRPr lang="en-US" b="1" smtClean="0">
              <a:latin typeface="Minion-Regular" charset="0"/>
            </a:endParaRPr>
          </a:p>
          <a:p>
            <a:r>
              <a:rPr lang="en-US" b="1" smtClean="0">
                <a:latin typeface="Minion-Regular" charset="0"/>
              </a:rPr>
              <a:t>Access to the active site is gained by the loss of these interactions</a:t>
            </a:r>
          </a:p>
          <a:p>
            <a:r>
              <a:rPr lang="en-US" b="1" smtClean="0">
                <a:latin typeface="Minion-Regular" charset="0"/>
              </a:rPr>
              <a:t>upon separation of the catalytic domain from the rest of the</a:t>
            </a:r>
          </a:p>
          <a:p>
            <a:r>
              <a:rPr lang="en-US" b="1" smtClean="0">
                <a:latin typeface="Minion-Regular" charset="0"/>
              </a:rPr>
              <a:t>toxin.</a:t>
            </a:r>
          </a:p>
          <a:p>
            <a:endParaRPr lang="en-US" b="1" smtClean="0">
              <a:latin typeface="Times New Roman" pitchFamily="18" charset="0"/>
            </a:endParaRPr>
          </a:p>
          <a:p>
            <a:r>
              <a:rPr lang="en-US" b="1" smtClean="0">
                <a:latin typeface="Frutiger-Roman" charset="0"/>
              </a:rPr>
              <a:t>The binding domain is colored dark green, the translocation domain gold, and the catalytic domain light blue. The catalytic domain active site loops are inpurple and the zinc ion is in green/yellow.</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DB11299D-5E9C-4F64-8BAA-5E500C2CF487}" type="slidenum">
              <a:rPr lang="en-US"/>
              <a:pPr/>
              <a:t>16</a:t>
            </a:fld>
            <a:endParaRPr lang="en-US"/>
          </a:p>
        </p:txBody>
      </p:sp>
      <p:sp>
        <p:nvSpPr>
          <p:cNvPr id="58371" name="Rectangle 2"/>
          <p:cNvSpPr>
            <a:spLocks noGrp="1" noRot="1" noChangeAspect="1" noChangeArrowheads="1" noTextEdit="1"/>
          </p:cNvSpPr>
          <p:nvPr>
            <p:ph type="sldImg"/>
          </p:nvPr>
        </p:nvSpPr>
        <p:spPr>
          <a:xfrm>
            <a:off x="1758142" y="300213"/>
            <a:ext cx="3291840" cy="2476761"/>
          </a:xfrm>
          <a:ln/>
        </p:spPr>
      </p:sp>
      <p:sp>
        <p:nvSpPr>
          <p:cNvPr id="58372" name="Rectangle 3"/>
          <p:cNvSpPr>
            <a:spLocks noGrp="1" noChangeArrowheads="1"/>
          </p:cNvSpPr>
          <p:nvPr>
            <p:ph type="body" idx="1"/>
          </p:nvPr>
        </p:nvSpPr>
        <p:spPr>
          <a:noFill/>
          <a:ln/>
        </p:spPr>
        <p:txBody>
          <a:bodyPr/>
          <a:lstStyle/>
          <a:p>
            <a:r>
              <a:rPr lang="en-US" b="1" smtClean="0"/>
              <a:t>Now I’ll discuss the limiting factors. </a:t>
            </a:r>
          </a:p>
          <a:p>
            <a:endParaRPr lang="en-US" b="1" smtClean="0"/>
          </a:p>
          <a:p>
            <a:r>
              <a:rPr lang="en-US" b="1" smtClean="0">
                <a:sym typeface="Wingdings" pitchFamily="2" charset="2"/>
              </a:rPr>
              <a:t></a:t>
            </a:r>
            <a:r>
              <a:rPr lang="en-US" b="1" smtClean="0"/>
              <a:t>Low pH (acidic) </a:t>
            </a:r>
          </a:p>
          <a:p>
            <a:pPr lvl="2"/>
            <a:r>
              <a:rPr lang="en-US" b="1" smtClean="0"/>
              <a:t>In the stomach, BoNTs occur in complexes with other proteins that protect it from acidity</a:t>
            </a:r>
          </a:p>
          <a:p>
            <a:pPr lvl="2"/>
            <a:r>
              <a:rPr lang="en-US" b="1" smtClean="0"/>
              <a:t>In the less acidic intestine, the complex disassociates and BoNT is then absorbed through the epithelial layer and enters the circulatory system</a:t>
            </a:r>
          </a:p>
          <a:p>
            <a:pPr lvl="2"/>
            <a:endParaRPr lang="en-US" b="1" smtClean="0"/>
          </a:p>
          <a:p>
            <a:pPr lvl="1"/>
            <a:r>
              <a:rPr lang="en-US" b="1" smtClean="0"/>
              <a:t>Nitrite, ascorbic acid, phenolic antioxidants, ascorbates </a:t>
            </a:r>
            <a:r>
              <a:rPr lang="en-US" smtClean="0"/>
              <a:t>(</a:t>
            </a:r>
            <a:r>
              <a:rPr lang="en-US" b="1" smtClean="0"/>
              <a:t>WHICH are present in food preservatives).</a:t>
            </a:r>
          </a:p>
          <a:p>
            <a:pPr lvl="1"/>
            <a:endParaRPr lang="en-US" b="1" smtClean="0"/>
          </a:p>
          <a:p>
            <a:pPr lvl="1"/>
            <a:r>
              <a:rPr lang="en-US" b="1" smtClean="0"/>
              <a:t>Increase in calcium level counters the effects of BoNTs A and E</a:t>
            </a:r>
          </a:p>
          <a:p>
            <a:pPr lvl="1"/>
            <a:endParaRPr lang="en-US" b="1"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5FA30154-5593-495F-887B-3F5A81787AC9}" type="slidenum">
              <a:rPr lang="en-US"/>
              <a:pPr/>
              <a:t>17</a:t>
            </a:fld>
            <a:endParaRPr lang="en-US"/>
          </a:p>
        </p:txBody>
      </p:sp>
      <p:sp>
        <p:nvSpPr>
          <p:cNvPr id="59395" name="Rectangle 2"/>
          <p:cNvSpPr>
            <a:spLocks noGrp="1" noRot="1" noChangeAspect="1" noChangeArrowheads="1" noTextEdit="1"/>
          </p:cNvSpPr>
          <p:nvPr>
            <p:ph type="sldImg"/>
          </p:nvPr>
        </p:nvSpPr>
        <p:spPr>
          <a:xfrm>
            <a:off x="1758142" y="300213"/>
            <a:ext cx="3291840" cy="2476761"/>
          </a:xfrm>
          <a:ln/>
        </p:spPr>
      </p:sp>
      <p:sp>
        <p:nvSpPr>
          <p:cNvPr id="59396" name="Rectangle 3"/>
          <p:cNvSpPr>
            <a:spLocks noGrp="1" noChangeArrowheads="1"/>
          </p:cNvSpPr>
          <p:nvPr>
            <p:ph type="body" idx="1"/>
          </p:nvPr>
        </p:nvSpPr>
        <p:spPr>
          <a:noFill/>
          <a:ln/>
        </p:spPr>
        <p:txBody>
          <a:bodyPr/>
          <a:lstStyle/>
          <a:p>
            <a:r>
              <a:rPr lang="en-US" b="1" smtClean="0"/>
              <a:t>Limiting Factors (continued)</a:t>
            </a:r>
          </a:p>
          <a:p>
            <a:pPr lvl="1"/>
            <a:r>
              <a:rPr lang="en-US" b="1" smtClean="0"/>
              <a:t>Temperature</a:t>
            </a:r>
          </a:p>
          <a:p>
            <a:pPr lvl="1"/>
            <a:r>
              <a:rPr lang="en-US" b="1" smtClean="0"/>
              <a:t>pH</a:t>
            </a:r>
          </a:p>
          <a:p>
            <a:pPr lvl="1"/>
            <a:r>
              <a:rPr lang="en-US" b="1" smtClean="0"/>
              <a:t>Water activity</a:t>
            </a:r>
          </a:p>
          <a:p>
            <a:pPr lvl="1"/>
            <a:r>
              <a:rPr lang="en-US" b="1" smtClean="0"/>
              <a:t>Redox potential</a:t>
            </a:r>
          </a:p>
          <a:p>
            <a:pPr lvl="1"/>
            <a:r>
              <a:rPr lang="en-US" b="1" smtClean="0"/>
              <a:t>Competing microorganisms</a:t>
            </a:r>
          </a:p>
          <a:p>
            <a:endParaRPr lang="en-US" b="1" smtClean="0"/>
          </a:p>
          <a:p>
            <a:endParaRPr lang="en-US" b="1" smtClean="0"/>
          </a:p>
          <a:p>
            <a:r>
              <a:rPr lang="en-US" b="1" smtClean="0"/>
              <a:t>C. Botulinum forms spores when conditions are harsh. The bacteria is actually found in spore form in the soil and in aquatic environments.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586DF67A-B18D-4262-88D4-C242108E143A}" type="slidenum">
              <a:rPr lang="en-US"/>
              <a:pPr/>
              <a:t>19</a:t>
            </a:fld>
            <a:endParaRPr lang="en-US"/>
          </a:p>
        </p:txBody>
      </p:sp>
      <p:sp>
        <p:nvSpPr>
          <p:cNvPr id="60419" name="Rectangle 2"/>
          <p:cNvSpPr>
            <a:spLocks noGrp="1" noRot="1" noChangeAspect="1" noChangeArrowheads="1" noTextEdit="1"/>
          </p:cNvSpPr>
          <p:nvPr>
            <p:ph type="sldImg"/>
          </p:nvPr>
        </p:nvSpPr>
        <p:spPr>
          <a:xfrm>
            <a:off x="1758142" y="300213"/>
            <a:ext cx="3291840" cy="2476761"/>
          </a:xfrm>
          <a:ln/>
        </p:spPr>
      </p:sp>
      <p:sp>
        <p:nvSpPr>
          <p:cNvPr id="60420" name="Rectangle 3"/>
          <p:cNvSpPr>
            <a:spLocks noGrp="1" noChangeArrowheads="1"/>
          </p:cNvSpPr>
          <p:nvPr>
            <p:ph type="body" idx="1"/>
          </p:nvPr>
        </p:nvSpPr>
        <p:spPr>
          <a:noFill/>
          <a:ln/>
        </p:spPr>
        <p:txBody>
          <a:bodyPr/>
          <a:lstStyle/>
          <a:p>
            <a:r>
              <a:rPr lang="en-US" b="1" dirty="0" smtClean="0"/>
              <a:t>Here is a picture of what happens in normal neurotransmitter release. </a:t>
            </a:r>
          </a:p>
          <a:p>
            <a:r>
              <a:rPr lang="en-US" b="1" dirty="0" smtClean="0"/>
              <a:t>I have a movie clip that I will show you, but I’d like to point out the structures at the neuromuscular junction:</a:t>
            </a:r>
          </a:p>
          <a:p>
            <a:r>
              <a:rPr lang="en-US" b="1" dirty="0" smtClean="0"/>
              <a:t>	At the junction, this is the motor nerve neuron and the muscle cell.</a:t>
            </a:r>
          </a:p>
          <a:p>
            <a:r>
              <a:rPr lang="en-US" b="1" dirty="0" smtClean="0"/>
              <a:t>	1.  SNARE proteins allow vesicles containing neurotransmitters to fuse with the </a:t>
            </a:r>
            <a:r>
              <a:rPr lang="en-US" b="1" dirty="0" err="1" smtClean="0"/>
              <a:t>presynaptic</a:t>
            </a:r>
            <a:r>
              <a:rPr lang="en-US" b="1" dirty="0" smtClean="0"/>
              <a:t> membrane.</a:t>
            </a:r>
          </a:p>
          <a:p>
            <a:r>
              <a:rPr lang="en-US" b="1" dirty="0" smtClean="0"/>
              <a:t>		---</a:t>
            </a:r>
            <a:r>
              <a:rPr lang="en-US" b="1" dirty="0" err="1" smtClean="0"/>
              <a:t>Synaptobrevin</a:t>
            </a:r>
            <a:r>
              <a:rPr lang="en-US" b="1" dirty="0" smtClean="0"/>
              <a:t> (or VAMP) is on the </a:t>
            </a:r>
            <a:r>
              <a:rPr lang="en-US" b="1" u="sng" dirty="0" smtClean="0"/>
              <a:t>vesicles</a:t>
            </a:r>
            <a:r>
              <a:rPr lang="en-US" b="1" dirty="0" smtClean="0"/>
              <a:t>, which  forms a complex with proteins in the </a:t>
            </a:r>
            <a:r>
              <a:rPr lang="en-US" b="1" dirty="0" err="1" smtClean="0"/>
              <a:t>presynaptic</a:t>
            </a:r>
            <a:r>
              <a:rPr lang="en-US" b="1" dirty="0" smtClean="0"/>
              <a:t> membrane called SNAP-25 and </a:t>
            </a:r>
            <a:r>
              <a:rPr lang="en-US" b="1" dirty="0" err="1" smtClean="0"/>
              <a:t>Syntaxin</a:t>
            </a:r>
            <a:r>
              <a:rPr lang="en-US" b="1" dirty="0" smtClean="0"/>
              <a:t>.</a:t>
            </a:r>
          </a:p>
          <a:p>
            <a:endParaRPr lang="en-US" b="1" dirty="0" smtClean="0"/>
          </a:p>
          <a:p>
            <a:r>
              <a:rPr lang="en-US" b="1" dirty="0" smtClean="0"/>
              <a:t>	2. Synaptic Cleft where neurotransmitters are released and which then diffuse into:</a:t>
            </a:r>
          </a:p>
          <a:p>
            <a:r>
              <a:rPr lang="en-US" b="1" dirty="0" smtClean="0"/>
              <a:t>	3. Ach receptors on the postsynaptic membrane of the:</a:t>
            </a:r>
          </a:p>
          <a:p>
            <a:r>
              <a:rPr lang="en-US" b="1" dirty="0" smtClean="0"/>
              <a:t>	4. muscle cell.</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85ACDD54-E0FA-4C65-BC44-6E7577FE363E}" type="slidenum">
              <a:rPr lang="en-US"/>
              <a:pPr/>
              <a:t>20</a:t>
            </a:fld>
            <a:endParaRPr lang="en-US"/>
          </a:p>
        </p:txBody>
      </p:sp>
      <p:sp>
        <p:nvSpPr>
          <p:cNvPr id="62467" name="Rectangle 2"/>
          <p:cNvSpPr>
            <a:spLocks noGrp="1" noRot="1" noChangeAspect="1" noChangeArrowheads="1" noTextEdit="1"/>
          </p:cNvSpPr>
          <p:nvPr>
            <p:ph type="sldImg"/>
          </p:nvPr>
        </p:nvSpPr>
        <p:spPr>
          <a:xfrm>
            <a:off x="1758142" y="300213"/>
            <a:ext cx="3291840" cy="2476761"/>
          </a:xfrm>
          <a:ln/>
        </p:spPr>
      </p:sp>
      <p:sp>
        <p:nvSpPr>
          <p:cNvPr id="62468" name="Rectangle 3"/>
          <p:cNvSpPr>
            <a:spLocks noGrp="1" noChangeArrowheads="1"/>
          </p:cNvSpPr>
          <p:nvPr>
            <p:ph type="body" idx="1"/>
          </p:nvPr>
        </p:nvSpPr>
        <p:spPr>
          <a:noFill/>
          <a:ln/>
        </p:spPr>
        <p:txBody>
          <a:bodyPr/>
          <a:lstStyle/>
          <a:p>
            <a:r>
              <a:rPr lang="en-US" b="1" smtClean="0"/>
              <a:t>Botulinum Neurotoxins act in the peripheral nervous system.</a:t>
            </a:r>
          </a:p>
          <a:p>
            <a:pPr lvl="1"/>
            <a:r>
              <a:rPr lang="en-US" b="1" smtClean="0"/>
              <a:t>Neuromuscular junction (NMJ)</a:t>
            </a:r>
          </a:p>
          <a:p>
            <a:pPr lvl="1"/>
            <a:endParaRPr lang="en-US" b="1" smtClean="0"/>
          </a:p>
          <a:p>
            <a:r>
              <a:rPr lang="en-US" b="1" smtClean="0"/>
              <a:t>Parasympathetic cholinergic blockade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FD1F078D-4584-4786-B071-ED07D00A21D5}" type="slidenum">
              <a:rPr lang="en-US"/>
              <a:pPr/>
              <a:t>2</a:t>
            </a:fld>
            <a:endParaRPr lang="en-US"/>
          </a:p>
        </p:txBody>
      </p:sp>
      <p:sp>
        <p:nvSpPr>
          <p:cNvPr id="44035" name="Rectangle 2"/>
          <p:cNvSpPr>
            <a:spLocks noGrp="1" noRot="1" noChangeAspect="1" noChangeArrowheads="1" noTextEdit="1"/>
          </p:cNvSpPr>
          <p:nvPr>
            <p:ph type="sldImg"/>
          </p:nvPr>
        </p:nvSpPr>
        <p:spPr>
          <a:xfrm>
            <a:off x="1758142" y="300213"/>
            <a:ext cx="3291840" cy="2476761"/>
          </a:xfrm>
          <a:ln/>
        </p:spPr>
      </p:sp>
      <p:sp>
        <p:nvSpPr>
          <p:cNvPr id="440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E3DBB17A-4285-4F2A-BB4C-18E2EF61C646}" type="slidenum">
              <a:rPr lang="en-US"/>
              <a:pPr/>
              <a:t>21</a:t>
            </a:fld>
            <a:endParaRPr lang="en-US"/>
          </a:p>
        </p:txBody>
      </p:sp>
      <p:sp>
        <p:nvSpPr>
          <p:cNvPr id="63491" name="Rectangle 2"/>
          <p:cNvSpPr>
            <a:spLocks noGrp="1" noRot="1" noChangeAspect="1" noChangeArrowheads="1" noTextEdit="1"/>
          </p:cNvSpPr>
          <p:nvPr>
            <p:ph type="sldImg"/>
          </p:nvPr>
        </p:nvSpPr>
        <p:spPr>
          <a:xfrm>
            <a:off x="1758142" y="300213"/>
            <a:ext cx="3291840" cy="2476761"/>
          </a:xfrm>
          <a:ln/>
        </p:spPr>
      </p:sp>
      <p:sp>
        <p:nvSpPr>
          <p:cNvPr id="63492" name="Rectangle 3"/>
          <p:cNvSpPr>
            <a:spLocks noGrp="1" noChangeArrowheads="1"/>
          </p:cNvSpPr>
          <p:nvPr>
            <p:ph type="body" idx="1"/>
          </p:nvPr>
        </p:nvSpPr>
        <p:spPr>
          <a:noFill/>
          <a:ln/>
        </p:spPr>
        <p:txBody>
          <a:bodyPr/>
          <a:lstStyle/>
          <a:p>
            <a:pPr marL="224851" indent="-224851"/>
            <a:r>
              <a:rPr lang="en-US" b="1" dirty="0" smtClean="0"/>
              <a:t>The mechanism for intoxication occurs in 3 steps:</a:t>
            </a:r>
          </a:p>
          <a:p>
            <a:pPr marL="224851" indent="-224851"/>
            <a:endParaRPr lang="en-US" b="1" dirty="0" smtClean="0"/>
          </a:p>
          <a:p>
            <a:pPr marL="224851" indent="-224851">
              <a:buSzPct val="80000"/>
            </a:pPr>
            <a:r>
              <a:rPr lang="en-US" b="1" dirty="0" smtClean="0"/>
              <a:t>1. Binding &amp; Internalization</a:t>
            </a:r>
          </a:p>
          <a:p>
            <a:pPr marL="224851" indent="-224851">
              <a:buSzPct val="80000"/>
            </a:pPr>
            <a:r>
              <a:rPr lang="en-US" b="1" dirty="0" smtClean="0"/>
              <a:t>2. Membrane Translocation</a:t>
            </a:r>
          </a:p>
          <a:p>
            <a:pPr marL="224851" indent="-224851">
              <a:buSzPct val="80000"/>
            </a:pPr>
            <a:r>
              <a:rPr lang="en-US" b="1" dirty="0" smtClean="0"/>
              <a:t>3. Enzymatic Target Modification</a:t>
            </a:r>
          </a:p>
          <a:p>
            <a:pPr marL="224851" indent="-224851"/>
            <a:endParaRPr lang="en-US" b="1"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FFDB1643-398F-408B-9CB1-59C025A9F8C3}" type="slidenum">
              <a:rPr lang="en-US"/>
              <a:pPr/>
              <a:t>22</a:t>
            </a:fld>
            <a:endParaRPr lang="en-US"/>
          </a:p>
        </p:txBody>
      </p:sp>
      <p:sp>
        <p:nvSpPr>
          <p:cNvPr id="64515" name="Rectangle 2"/>
          <p:cNvSpPr>
            <a:spLocks noGrp="1" noRot="1" noChangeAspect="1" noChangeArrowheads="1" noTextEdit="1"/>
          </p:cNvSpPr>
          <p:nvPr>
            <p:ph type="sldImg"/>
          </p:nvPr>
        </p:nvSpPr>
        <p:spPr>
          <a:xfrm>
            <a:off x="1752600" y="300038"/>
            <a:ext cx="3302000" cy="2476500"/>
          </a:xfrm>
          <a:ln/>
        </p:spPr>
      </p:sp>
      <p:sp>
        <p:nvSpPr>
          <p:cNvPr id="64516" name="Rectangle 3"/>
          <p:cNvSpPr>
            <a:spLocks noGrp="1" noChangeArrowheads="1"/>
          </p:cNvSpPr>
          <p:nvPr>
            <p:ph type="body" idx="1"/>
          </p:nvPr>
        </p:nvSpPr>
        <p:spPr>
          <a:noFill/>
          <a:ln/>
        </p:spPr>
        <p:txBody>
          <a:bodyPr/>
          <a:lstStyle/>
          <a:p>
            <a:r>
              <a:rPr lang="en-US" b="1" smtClean="0"/>
              <a:t>Here’s a  general picture of the mechanism of botulinum neurotoxin, which blocks the release </a:t>
            </a:r>
          </a:p>
          <a:p>
            <a:r>
              <a:rPr lang="en-US" b="1" smtClean="0"/>
              <a:t>of neurotransmitters. </a:t>
            </a:r>
          </a:p>
          <a:p>
            <a:r>
              <a:rPr lang="en-US" b="1" smtClean="0"/>
              <a:t>I’m going to discuss the steps FIRST and then show you a movie clip which will clarify the mechanism.</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D68BBE1D-F378-477E-87F8-F5278FC91649}" type="slidenum">
              <a:rPr lang="en-US"/>
              <a:pPr/>
              <a:t>23</a:t>
            </a:fld>
            <a:endParaRPr lang="en-US"/>
          </a:p>
        </p:txBody>
      </p:sp>
      <p:sp>
        <p:nvSpPr>
          <p:cNvPr id="65539" name="Rectangle 2"/>
          <p:cNvSpPr>
            <a:spLocks noGrp="1" noRot="1" noChangeAspect="1" noChangeArrowheads="1" noTextEdit="1"/>
          </p:cNvSpPr>
          <p:nvPr>
            <p:ph type="sldImg"/>
          </p:nvPr>
        </p:nvSpPr>
        <p:spPr>
          <a:xfrm>
            <a:off x="1752600" y="300038"/>
            <a:ext cx="3302000" cy="2476500"/>
          </a:xfrm>
          <a:ln/>
        </p:spPr>
      </p:sp>
      <p:sp>
        <p:nvSpPr>
          <p:cNvPr id="65540" name="Rectangle 3"/>
          <p:cNvSpPr>
            <a:spLocks noGrp="1" noChangeArrowheads="1"/>
          </p:cNvSpPr>
          <p:nvPr>
            <p:ph type="body" idx="1"/>
          </p:nvPr>
        </p:nvSpPr>
        <p:spPr>
          <a:noFill/>
          <a:ln/>
        </p:spPr>
        <p:txBody>
          <a:bodyPr>
            <a:normAutofit lnSpcReduction="10000"/>
          </a:bodyPr>
          <a:lstStyle/>
          <a:p>
            <a:pPr lvl="1"/>
            <a:r>
              <a:rPr lang="en-US" b="1" dirty="0" smtClean="0"/>
              <a:t>The toxin binds irreversibly to proteins receptors on the membrane surface.</a:t>
            </a:r>
          </a:p>
          <a:p>
            <a:pPr lvl="1"/>
            <a:endParaRPr lang="en-US" b="1" dirty="0" smtClean="0"/>
          </a:p>
          <a:p>
            <a:r>
              <a:rPr lang="en-US" b="1" dirty="0" smtClean="0"/>
              <a:t>In what is called the “Double receptor binding,”</a:t>
            </a:r>
          </a:p>
          <a:p>
            <a:pPr lvl="1"/>
            <a:r>
              <a:rPr lang="en-US" b="1" dirty="0" smtClean="0"/>
              <a:t>The Heavy chain’s </a:t>
            </a:r>
            <a:r>
              <a:rPr lang="en-US" b="1" dirty="0" err="1" smtClean="0"/>
              <a:t>carboxy</a:t>
            </a:r>
            <a:r>
              <a:rPr lang="en-US" b="1" dirty="0" smtClean="0"/>
              <a:t>-terminal domain (</a:t>
            </a:r>
            <a:r>
              <a:rPr lang="en-US" b="1" dirty="0" err="1" smtClean="0"/>
              <a:t>Hc</a:t>
            </a:r>
            <a:r>
              <a:rPr lang="en-US" b="1" dirty="0" smtClean="0"/>
              <a:t>) binds to negatively charged lipids and attaches to the membrane surface </a:t>
            </a:r>
          </a:p>
          <a:p>
            <a:pPr lvl="1"/>
            <a:r>
              <a:rPr lang="en-US" b="1" dirty="0" smtClean="0"/>
              <a:t> of the terminal axon.</a:t>
            </a:r>
          </a:p>
          <a:p>
            <a:pPr lvl="2"/>
            <a:r>
              <a:rPr lang="en-US" b="1" dirty="0" smtClean="0"/>
              <a:t>It then Moves laterally to a protein receptor (“R”)</a:t>
            </a:r>
          </a:p>
          <a:p>
            <a:pPr lvl="2"/>
            <a:r>
              <a:rPr lang="en-US" b="1" dirty="0" smtClean="0"/>
              <a:t>Its carboxyl-terminal domain binds to “R”</a:t>
            </a:r>
          </a:p>
          <a:p>
            <a:pPr lvl="1"/>
            <a:r>
              <a:rPr lang="en-US" b="1" dirty="0" smtClean="0"/>
              <a:t>Protein receptor:</a:t>
            </a:r>
          </a:p>
          <a:p>
            <a:pPr lvl="2"/>
            <a:r>
              <a:rPr lang="en-US" b="1" dirty="0" smtClean="0"/>
              <a:t>Specifies which serotype toxin binds to itself</a:t>
            </a:r>
          </a:p>
          <a:p>
            <a:pPr lvl="1"/>
            <a:endParaRPr lang="en-US" dirty="0" smtClean="0"/>
          </a:p>
          <a:p>
            <a:pPr lvl="1"/>
            <a:r>
              <a:rPr lang="en-US" dirty="0" smtClean="0"/>
              <a:t>In vitro, </a:t>
            </a:r>
            <a:r>
              <a:rPr lang="en-US" dirty="0" err="1" smtClean="0"/>
              <a:t>BoNT</a:t>
            </a:r>
            <a:r>
              <a:rPr lang="en-US" dirty="0" smtClean="0"/>
              <a:t> </a:t>
            </a:r>
            <a:r>
              <a:rPr lang="en-US" sz="800" dirty="0">
                <a:sym typeface="Wingdings" pitchFamily="2" charset="2"/>
              </a:rPr>
              <a:t> </a:t>
            </a:r>
            <a:r>
              <a:rPr lang="en-US" dirty="0" smtClean="0"/>
              <a:t>can bind to </a:t>
            </a:r>
            <a:r>
              <a:rPr lang="en-US" dirty="0" err="1" smtClean="0"/>
              <a:t>nonneuronal</a:t>
            </a:r>
            <a:r>
              <a:rPr lang="en-US" dirty="0" smtClean="0"/>
              <a:t> cells in high concentrations</a:t>
            </a:r>
          </a:p>
          <a:p>
            <a:pPr lvl="2"/>
            <a:r>
              <a:rPr lang="en-US" dirty="0" err="1" smtClean="0"/>
              <a:t>Presynaptic</a:t>
            </a:r>
            <a:r>
              <a:rPr lang="en-US" dirty="0" smtClean="0"/>
              <a:t> membrane has many </a:t>
            </a:r>
            <a:r>
              <a:rPr lang="en-US" dirty="0" err="1" smtClean="0"/>
              <a:t>polysialogangliosides</a:t>
            </a:r>
            <a:endParaRPr lang="en-US" dirty="0" smtClean="0"/>
          </a:p>
          <a:p>
            <a:pPr lvl="2"/>
            <a:r>
              <a:rPr lang="en-US" dirty="0" err="1" smtClean="0"/>
              <a:t>BoNT</a:t>
            </a:r>
            <a:r>
              <a:rPr lang="en-US" dirty="0" smtClean="0"/>
              <a:t> binds to negatively-charged surfaces (like these?)</a:t>
            </a:r>
          </a:p>
          <a:p>
            <a:pPr lvl="1"/>
            <a:r>
              <a:rPr lang="en-US" dirty="0" smtClean="0"/>
              <a:t>In vivo, not clear that </a:t>
            </a:r>
            <a:r>
              <a:rPr lang="en-US" dirty="0" err="1" smtClean="0"/>
              <a:t>polysialogangliosides</a:t>
            </a:r>
            <a:r>
              <a:rPr lang="en-US" dirty="0" smtClean="0"/>
              <a:t> directly bind:</a:t>
            </a:r>
          </a:p>
          <a:p>
            <a:pPr lvl="2"/>
            <a:r>
              <a:rPr lang="en-US" dirty="0" err="1" smtClean="0"/>
              <a:t>BoNT</a:t>
            </a:r>
            <a:r>
              <a:rPr lang="en-US" dirty="0" smtClean="0"/>
              <a:t> &amp; </a:t>
            </a:r>
            <a:r>
              <a:rPr lang="en-US" dirty="0" err="1" smtClean="0"/>
              <a:t>gangliosides</a:t>
            </a:r>
            <a:r>
              <a:rPr lang="en-US" dirty="0" smtClean="0"/>
              <a:t>: no specific </a:t>
            </a:r>
            <a:r>
              <a:rPr lang="en-US" dirty="0" err="1" smtClean="0"/>
              <a:t>stoichiometry</a:t>
            </a:r>
            <a:r>
              <a:rPr lang="en-US" dirty="0" smtClean="0"/>
              <a:t> </a:t>
            </a:r>
          </a:p>
          <a:p>
            <a:endParaRPr lang="en-US" dirty="0" smtClean="0">
              <a:solidFill>
                <a:srgbClr val="AA0000"/>
              </a:solidFill>
              <a:latin typeface="Verdana" pitchFamily="34" charset="0"/>
            </a:endParaRPr>
          </a:p>
          <a:p>
            <a:endParaRPr lang="en-US" dirty="0" smtClean="0">
              <a:solidFill>
                <a:srgbClr val="AA0000"/>
              </a:solidFill>
              <a:latin typeface="Verdana" pitchFamily="34" charset="0"/>
            </a:endParaRPr>
          </a:p>
          <a:p>
            <a:endParaRPr lang="en-US" b="1" dirty="0" smtClean="0">
              <a:solidFill>
                <a:srgbClr val="AA0000"/>
              </a:solidFill>
              <a:latin typeface="Verdana" pitchFamily="34" charset="0"/>
            </a:endParaRPr>
          </a:p>
          <a:p>
            <a:r>
              <a:rPr lang="en-US" b="1" dirty="0" smtClean="0">
                <a:solidFill>
                  <a:srgbClr val="AA0000"/>
                </a:solidFill>
                <a:latin typeface="Verdana" pitchFamily="34" charset="0"/>
              </a:rPr>
              <a:t>Adsorb:	</a:t>
            </a:r>
            <a:r>
              <a:rPr lang="en-US" dirty="0" smtClean="0">
                <a:hlinkClick r:id="rId3"/>
              </a:rPr>
              <a:t>Refers</a:t>
            </a:r>
            <a:r>
              <a:rPr lang="en-US" dirty="0" smtClean="0"/>
              <a:t> to the </a:t>
            </a:r>
            <a:r>
              <a:rPr lang="en-US" dirty="0" smtClean="0">
                <a:hlinkClick r:id="rId4"/>
              </a:rPr>
              <a:t>process</a:t>
            </a:r>
            <a:r>
              <a:rPr lang="en-US" dirty="0" smtClean="0"/>
              <a:t> of one </a:t>
            </a:r>
            <a:r>
              <a:rPr lang="en-US" dirty="0" smtClean="0">
                <a:hlinkClick r:id="rId5"/>
              </a:rPr>
              <a:t>material</a:t>
            </a:r>
            <a:r>
              <a:rPr lang="en-US" dirty="0" smtClean="0"/>
              <a:t> attracting and holding </a:t>
            </a:r>
            <a:r>
              <a:rPr lang="en-US" dirty="0" smtClean="0">
                <a:hlinkClick r:id="rId6"/>
              </a:rPr>
              <a:t>molecules</a:t>
            </a:r>
            <a:r>
              <a:rPr lang="en-US" dirty="0" smtClean="0"/>
              <a:t> of another </a:t>
            </a:r>
            <a:r>
              <a:rPr lang="en-US" dirty="0" smtClean="0">
                <a:hlinkClick r:id="rId7"/>
              </a:rPr>
              <a:t>substance</a:t>
            </a:r>
            <a:r>
              <a:rPr lang="en-US" dirty="0" smtClean="0"/>
              <a:t> to the </a:t>
            </a:r>
            <a:r>
              <a:rPr lang="en-US" dirty="0" smtClean="0">
                <a:hlinkClick r:id="rId8"/>
              </a:rPr>
              <a:t>surface</a:t>
            </a:r>
            <a:r>
              <a:rPr lang="en-US" dirty="0" smtClean="0"/>
              <a:t> of its molecules. </a:t>
            </a:r>
          </a:p>
          <a:p>
            <a:r>
              <a:rPr lang="en-US" dirty="0" smtClean="0"/>
              <a:t>binding is bypassed:</a:t>
            </a:r>
          </a:p>
          <a:p>
            <a:pPr>
              <a:buFontTx/>
              <a:buChar char="•"/>
            </a:pPr>
            <a:r>
              <a:rPr lang="en-US" dirty="0" smtClean="0"/>
              <a:t>If Injection into cells results in inhibition of </a:t>
            </a:r>
            <a:r>
              <a:rPr lang="en-US" dirty="0" err="1" smtClean="0"/>
              <a:t>manyexocytotic</a:t>
            </a:r>
            <a:r>
              <a:rPr lang="en-US" dirty="0" smtClean="0"/>
              <a:t> events</a:t>
            </a:r>
          </a:p>
          <a:p>
            <a:pPr>
              <a:buFontTx/>
              <a:buChar char="•"/>
            </a:pPr>
            <a:r>
              <a:rPr lang="en-US" dirty="0" smtClean="0"/>
              <a:t>Lab: when </a:t>
            </a:r>
            <a:r>
              <a:rPr lang="en-US" dirty="0" err="1" smtClean="0"/>
              <a:t>sialic</a:t>
            </a:r>
            <a:r>
              <a:rPr lang="en-US" dirty="0" smtClean="0"/>
              <a:t> acid residues are removed toxin binds less (SB).</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B2EFAB52-8115-4F52-99A6-956BC05BC0E0}" type="slidenum">
              <a:rPr lang="en-US"/>
              <a:pPr/>
              <a:t>24</a:t>
            </a:fld>
            <a:endParaRPr lang="en-US"/>
          </a:p>
        </p:txBody>
      </p:sp>
      <p:sp>
        <p:nvSpPr>
          <p:cNvPr id="66563" name="Rectangle 2"/>
          <p:cNvSpPr>
            <a:spLocks noGrp="1" noRot="1" noChangeAspect="1" noChangeArrowheads="1" noTextEdit="1"/>
          </p:cNvSpPr>
          <p:nvPr>
            <p:ph type="sldImg"/>
          </p:nvPr>
        </p:nvSpPr>
        <p:spPr>
          <a:xfrm>
            <a:off x="1758142" y="300213"/>
            <a:ext cx="3291840" cy="2476761"/>
          </a:xfrm>
          <a:ln/>
        </p:spPr>
      </p:sp>
      <p:sp>
        <p:nvSpPr>
          <p:cNvPr id="66564" name="Rectangle 3"/>
          <p:cNvSpPr>
            <a:spLocks noGrp="1" noChangeArrowheads="1"/>
          </p:cNvSpPr>
          <p:nvPr>
            <p:ph type="body" idx="1"/>
          </p:nvPr>
        </p:nvSpPr>
        <p:spPr>
          <a:noFill/>
          <a:ln/>
        </p:spPr>
        <p:txBody>
          <a:bodyPr/>
          <a:lstStyle/>
          <a:p>
            <a:r>
              <a:rPr lang="en-US" b="1" smtClean="0"/>
              <a:t>Botulinum toxin internalized through receptor-mediated endocytosis</a:t>
            </a:r>
          </a:p>
          <a:p>
            <a:pPr lvl="1"/>
            <a:r>
              <a:rPr lang="en-US" b="1" smtClean="0"/>
              <a:t>Protein receptor &amp; toxin inside endosome</a:t>
            </a:r>
          </a:p>
          <a:p>
            <a:endParaRPr lang="en-US" b="1"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8D32470-6228-43A8-A7DA-56AB7AC3EAD8}" type="slidenum">
              <a:rPr lang="en-US"/>
              <a:pPr/>
              <a:t>25</a:t>
            </a:fld>
            <a:endParaRPr lang="en-US"/>
          </a:p>
        </p:txBody>
      </p:sp>
      <p:sp>
        <p:nvSpPr>
          <p:cNvPr id="67587" name="Rectangle 2"/>
          <p:cNvSpPr>
            <a:spLocks noGrp="1" noRot="1" noChangeAspect="1" noChangeArrowheads="1" noTextEdit="1"/>
          </p:cNvSpPr>
          <p:nvPr>
            <p:ph type="sldImg"/>
          </p:nvPr>
        </p:nvSpPr>
        <p:spPr>
          <a:xfrm>
            <a:off x="2097088" y="300038"/>
            <a:ext cx="2500312" cy="1876425"/>
          </a:xfrm>
          <a:ln/>
        </p:spPr>
      </p:sp>
      <p:sp>
        <p:nvSpPr>
          <p:cNvPr id="67588" name="Rectangle 3"/>
          <p:cNvSpPr>
            <a:spLocks noGrp="1" noChangeArrowheads="1"/>
          </p:cNvSpPr>
          <p:nvPr>
            <p:ph type="body" idx="1"/>
          </p:nvPr>
        </p:nvSpPr>
        <p:spPr>
          <a:xfrm>
            <a:off x="523702" y="2401707"/>
            <a:ext cx="5685905" cy="5253735"/>
          </a:xfrm>
          <a:noFill/>
          <a:ln/>
        </p:spPr>
        <p:txBody>
          <a:bodyPr>
            <a:normAutofit lnSpcReduction="10000"/>
          </a:bodyPr>
          <a:lstStyle/>
          <a:p>
            <a:r>
              <a:rPr lang="en-US" b="1" dirty="0" smtClean="0"/>
              <a:t>Acidity in the </a:t>
            </a:r>
            <a:r>
              <a:rPr lang="en-US" b="1" dirty="0" err="1" smtClean="0"/>
              <a:t>endosome</a:t>
            </a:r>
            <a:r>
              <a:rPr lang="en-US" b="1" dirty="0" smtClean="0"/>
              <a:t> is thought to </a:t>
            </a:r>
            <a:r>
              <a:rPr lang="en-US" b="1" dirty="0" smtClean="0">
                <a:latin typeface="Minion-Regular" charset="0"/>
              </a:rPr>
              <a:t>trigger a conformational change in the</a:t>
            </a:r>
          </a:p>
          <a:p>
            <a:r>
              <a:rPr lang="en-US" b="1" dirty="0" smtClean="0">
                <a:latin typeface="Minion-Regular" charset="0"/>
              </a:rPr>
              <a:t>Neurotoxin’s Heavy chain’s amino-terminal region (?).  If you remember, that was the  </a:t>
            </a:r>
            <a:r>
              <a:rPr lang="en-US" b="1" dirty="0" err="1" smtClean="0">
                <a:latin typeface="Minion-Regular" charset="0"/>
              </a:rPr>
              <a:t>Hn</a:t>
            </a:r>
            <a:r>
              <a:rPr lang="en-US" b="1" dirty="0" smtClean="0">
                <a:latin typeface="Minion-Regular" charset="0"/>
              </a:rPr>
              <a:t>-domain, the translocation domain. It can then form an ion channel. </a:t>
            </a:r>
            <a:endParaRPr lang="en-US" dirty="0" smtClean="0">
              <a:latin typeface="Minion-Regular" charset="0"/>
              <a:sym typeface="Wingdings" pitchFamily="2" charset="2"/>
            </a:endParaRPr>
          </a:p>
          <a:p>
            <a:endParaRPr lang="en-US" dirty="0" smtClean="0">
              <a:latin typeface="Minion-Regular" charset="0"/>
              <a:sym typeface="Wingdings" pitchFamily="2" charset="2"/>
            </a:endParaRPr>
          </a:p>
          <a:p>
            <a:r>
              <a:rPr lang="en-US" dirty="0" smtClean="0">
                <a:latin typeface="Minion-Regular" charset="0"/>
                <a:sym typeface="Wingdings" pitchFamily="2" charset="2"/>
              </a:rPr>
              <a:t></a:t>
            </a:r>
            <a:r>
              <a:rPr lang="en-US" dirty="0" smtClean="0">
                <a:latin typeface="Minion-Regular" charset="0"/>
              </a:rPr>
              <a:t>These changes are thought to expose </a:t>
            </a:r>
            <a:r>
              <a:rPr lang="en-US" dirty="0" err="1" smtClean="0">
                <a:latin typeface="Minion-Regular" charset="0"/>
              </a:rPr>
              <a:t>amphipathic</a:t>
            </a:r>
            <a:r>
              <a:rPr lang="en-US" dirty="0" smtClean="0">
                <a:latin typeface="Minion-Regular" charset="0"/>
              </a:rPr>
              <a:t> regions that penetrate the </a:t>
            </a:r>
            <a:r>
              <a:rPr lang="en-US" dirty="0" err="1" smtClean="0">
                <a:latin typeface="Minion-Regular" charset="0"/>
              </a:rPr>
              <a:t>endosomal</a:t>
            </a:r>
            <a:r>
              <a:rPr lang="en-US" dirty="0" smtClean="0">
                <a:latin typeface="Minion-Regular" charset="0"/>
              </a:rPr>
              <a:t> membrane, enabling release of the catalytic domain into the</a:t>
            </a:r>
          </a:p>
          <a:p>
            <a:r>
              <a:rPr lang="en-US" dirty="0" err="1" smtClean="0">
                <a:latin typeface="Minion-Regular" charset="0"/>
              </a:rPr>
              <a:t>cytosol</a:t>
            </a:r>
            <a:r>
              <a:rPr lang="en-US" dirty="0" smtClean="0">
                <a:latin typeface="Minion-Regular" charset="0"/>
              </a:rPr>
              <a:t> of the neuron</a:t>
            </a:r>
            <a:r>
              <a:rPr lang="en-US" b="1" dirty="0" smtClean="0">
                <a:latin typeface="Minion-Regular" charset="0"/>
              </a:rPr>
              <a:t>. </a:t>
            </a:r>
          </a:p>
          <a:p>
            <a:r>
              <a:rPr lang="en-US" b="1" dirty="0" err="1" smtClean="0"/>
              <a:t>Hn</a:t>
            </a:r>
            <a:r>
              <a:rPr lang="en-US" b="1" dirty="0" smtClean="0"/>
              <a:t>- chain may form a channel that allows the </a:t>
            </a:r>
          </a:p>
          <a:p>
            <a:pPr lvl="1"/>
            <a:r>
              <a:rPr lang="en-US" b="1" dirty="0" smtClean="0"/>
              <a:t>L chain to  exit </a:t>
            </a:r>
            <a:r>
              <a:rPr lang="en-US" b="1" dirty="0" err="1" smtClean="0"/>
              <a:t>endosome</a:t>
            </a:r>
            <a:endParaRPr lang="en-US" b="1" dirty="0" smtClean="0"/>
          </a:p>
          <a:p>
            <a:pPr lvl="1"/>
            <a:r>
              <a:rPr lang="en-US" b="1" dirty="0" smtClean="0"/>
              <a:t>  	through channel</a:t>
            </a:r>
          </a:p>
          <a:p>
            <a:pPr lvl="1"/>
            <a:endParaRPr lang="en-US" b="1" dirty="0" smtClean="0"/>
          </a:p>
          <a:p>
            <a:r>
              <a:rPr lang="en-US" dirty="0" smtClean="0"/>
              <a:t>The reduction may expose the Zinc catalytic site, which is required to cleave the SNARE proteins.  </a:t>
            </a:r>
            <a:endParaRPr lang="en-US" dirty="0" smtClean="0">
              <a:latin typeface="Minion-Regular" charset="0"/>
            </a:endParaRPr>
          </a:p>
          <a:p>
            <a:r>
              <a:rPr lang="en-US" b="1" dirty="0" smtClean="0">
                <a:latin typeface="Minion-Regular" charset="0"/>
              </a:rPr>
              <a:t>Once released into the </a:t>
            </a:r>
            <a:r>
              <a:rPr lang="en-US" b="1" dirty="0" err="1" smtClean="0">
                <a:latin typeface="Minion-Regular" charset="0"/>
              </a:rPr>
              <a:t>cytosol</a:t>
            </a:r>
            <a:r>
              <a:rPr lang="en-US" b="1" dirty="0" smtClean="0">
                <a:latin typeface="Minion-Regular" charset="0"/>
              </a:rPr>
              <a:t>, the toxin cleaves one of</a:t>
            </a:r>
          </a:p>
          <a:p>
            <a:r>
              <a:rPr lang="en-US" b="1" dirty="0" smtClean="0">
                <a:latin typeface="Minion-Regular" charset="0"/>
              </a:rPr>
              <a:t>the three synaptic vesicle fusion proteins that enable synaptic vesicle </a:t>
            </a:r>
            <a:r>
              <a:rPr lang="en-US" b="1" dirty="0" err="1" smtClean="0">
                <a:latin typeface="Minion-Regular" charset="0"/>
              </a:rPr>
              <a:t>exocytosis</a:t>
            </a:r>
            <a:r>
              <a:rPr lang="en-US" b="1" dirty="0" smtClean="0">
                <a:latin typeface="Minion-Regular" charset="0"/>
              </a:rPr>
              <a:t>. </a:t>
            </a:r>
            <a:endParaRPr lang="en-US" b="1" dirty="0" smtClean="0"/>
          </a:p>
          <a:p>
            <a:r>
              <a:rPr lang="en-US" sz="1000" dirty="0">
                <a:sym typeface="Wingdings" pitchFamily="2" charset="2"/>
              </a:rPr>
              <a:t> </a:t>
            </a:r>
            <a:r>
              <a:rPr lang="en-US" sz="1000" dirty="0">
                <a:latin typeface="Minion-Regular" charset="0"/>
              </a:rPr>
              <a:t>BLC</a:t>
            </a:r>
          </a:p>
          <a:p>
            <a:r>
              <a:rPr lang="en-US" sz="1000" dirty="0">
                <a:latin typeface="Minion-Regular" charset="0"/>
              </a:rPr>
              <a:t>The 250 loop (residues 247–263) moves 18 Å away from the active site region in the </a:t>
            </a:r>
            <a:r>
              <a:rPr lang="en-US" sz="1000" dirty="0" err="1">
                <a:latin typeface="Minion-Regular" charset="0"/>
              </a:rPr>
              <a:t>BoNT</a:t>
            </a:r>
            <a:r>
              <a:rPr lang="en-US" sz="1000" dirty="0">
                <a:latin typeface="Minion-Regular" charset="0"/>
              </a:rPr>
              <a:t>/B-LC structure, burying</a:t>
            </a:r>
          </a:p>
          <a:p>
            <a:r>
              <a:rPr lang="en-US" sz="1000" dirty="0">
                <a:latin typeface="Minion-Regular" charset="0"/>
              </a:rPr>
              <a:t>hydrophobic residues that were exposed as a result of separation from the translocation domain of the </a:t>
            </a:r>
            <a:r>
              <a:rPr lang="en-US" sz="1000" dirty="0" err="1">
                <a:latin typeface="Minion-Regular" charset="0"/>
              </a:rPr>
              <a:t>holotoxin</a:t>
            </a:r>
            <a:r>
              <a:rPr lang="en-US" sz="1000" dirty="0">
                <a:latin typeface="Minion-Regular" charset="0"/>
              </a:rPr>
              <a:t>. These changes</a:t>
            </a:r>
          </a:p>
          <a:p>
            <a:r>
              <a:rPr lang="en-US" sz="1000" dirty="0">
                <a:latin typeface="Minion-Regular" charset="0"/>
              </a:rPr>
              <a:t>facilitate substrate binding by exposing the binding surface on the catalytic domain. The movement of loop 250 also causes a 4 Å</a:t>
            </a:r>
          </a:p>
          <a:p>
            <a:r>
              <a:rPr lang="en-US" sz="1000" dirty="0">
                <a:latin typeface="Minion-Regular" charset="0"/>
              </a:rPr>
              <a:t>shift in the position of the catalytic loop (</a:t>
            </a:r>
            <a:r>
              <a:rPr lang="en-US" sz="1000" dirty="0" err="1">
                <a:latin typeface="Minion-Regular" charset="0"/>
              </a:rPr>
              <a:t>BoNT</a:t>
            </a:r>
            <a:r>
              <a:rPr lang="en-US" sz="1000" dirty="0">
                <a:latin typeface="Minion-Regular" charset="0"/>
              </a:rPr>
              <a:t>/B residues 367–381), priming the toxin for proteolysis by correctly positioning</a:t>
            </a:r>
          </a:p>
          <a:p>
            <a:r>
              <a:rPr lang="en-US" sz="1000" dirty="0">
                <a:latin typeface="Minion-Regular" charset="0"/>
              </a:rPr>
              <a:t>key residues in the active site. </a:t>
            </a:r>
          </a:p>
          <a:p>
            <a:pPr lvl="2"/>
            <a:r>
              <a:rPr lang="en-US" sz="1000" dirty="0">
                <a:latin typeface="Times New Roman" pitchFamily="18" charset="0"/>
              </a:rPr>
              <a:t>The membrane interaction and pore formation is thought</a:t>
            </a:r>
          </a:p>
          <a:p>
            <a:pPr lvl="2"/>
            <a:r>
              <a:rPr lang="en-US" sz="1000" dirty="0">
                <a:latin typeface="Times New Roman" pitchFamily="18" charset="0"/>
              </a:rPr>
              <a:t>to facilitate the passage of the catalytic domain across the membrane</a:t>
            </a:r>
          </a:p>
          <a:p>
            <a:pPr lvl="2"/>
            <a:r>
              <a:rPr lang="en-US" sz="1000" dirty="0">
                <a:latin typeface="Times New Roman" pitchFamily="18" charset="0"/>
              </a:rPr>
              <a:t>into the </a:t>
            </a:r>
            <a:r>
              <a:rPr lang="en-US" sz="1000" dirty="0" err="1">
                <a:latin typeface="Times New Roman" pitchFamily="18" charset="0"/>
              </a:rPr>
              <a:t>cytosol</a:t>
            </a:r>
            <a:r>
              <a:rPr lang="en-US" sz="1000" dirty="0">
                <a:latin typeface="Times New Roman" pitchFamily="18" charset="0"/>
              </a:rPr>
              <a:t>. The details of how the translocation</a:t>
            </a:r>
          </a:p>
          <a:p>
            <a:pPr lvl="2"/>
            <a:r>
              <a:rPr lang="en-US" sz="1000" dirty="0">
                <a:latin typeface="Times New Roman" pitchFamily="18" charset="0"/>
              </a:rPr>
              <a:t>domain changes conformation at acidic pH to form a pore and</a:t>
            </a:r>
          </a:p>
          <a:p>
            <a:pPr lvl="2"/>
            <a:r>
              <a:rPr lang="en-US" sz="1000" dirty="0">
                <a:latin typeface="Times New Roman" pitchFamily="18" charset="0"/>
              </a:rPr>
              <a:t>how it can allow for the passage of a 50,000 </a:t>
            </a:r>
            <a:r>
              <a:rPr lang="en-US" sz="1000" i="1" dirty="0" err="1">
                <a:latin typeface="Times New Roman" pitchFamily="18" charset="0"/>
              </a:rPr>
              <a:t>M</a:t>
            </a:r>
            <a:r>
              <a:rPr lang="en-US" sz="1000" dirty="0" err="1">
                <a:latin typeface="Times New Roman" pitchFamily="18" charset="0"/>
              </a:rPr>
              <a:t>r</a:t>
            </a:r>
            <a:r>
              <a:rPr lang="en-US" sz="1000" dirty="0">
                <a:latin typeface="Times New Roman" pitchFamily="18" charset="0"/>
              </a:rPr>
              <a:t> catalytic domain</a:t>
            </a:r>
          </a:p>
          <a:p>
            <a:pPr lvl="2"/>
            <a:r>
              <a:rPr lang="en-US" sz="1000" dirty="0">
                <a:latin typeface="Times New Roman" pitchFamily="18" charset="0"/>
              </a:rPr>
              <a:t>across the </a:t>
            </a:r>
            <a:r>
              <a:rPr lang="en-US" sz="1000" dirty="0" err="1">
                <a:latin typeface="Times New Roman" pitchFamily="18" charset="0"/>
              </a:rPr>
              <a:t>endosomal</a:t>
            </a:r>
            <a:r>
              <a:rPr lang="en-US" sz="1000" dirty="0">
                <a:latin typeface="Times New Roman" pitchFamily="18" charset="0"/>
              </a:rPr>
              <a:t> membrane are the least understood</a:t>
            </a:r>
          </a:p>
          <a:p>
            <a:pPr lvl="2"/>
            <a:r>
              <a:rPr lang="en-US" sz="1000" dirty="0">
                <a:latin typeface="Times New Roman" pitchFamily="18" charset="0"/>
              </a:rPr>
              <a:t>aspects of the intoxication mechanism. (1998 Paper)</a:t>
            </a:r>
            <a:endParaRPr lang="en-US" sz="1000" b="1" dirty="0"/>
          </a:p>
          <a:p>
            <a:endParaRPr lang="en-US" sz="1000" b="1"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38E2DE15-9631-4666-BCC4-9BD3298E01E1}" type="slidenum">
              <a:rPr lang="en-US"/>
              <a:pPr/>
              <a:t>26</a:t>
            </a:fld>
            <a:endParaRPr lang="en-US"/>
          </a:p>
        </p:txBody>
      </p:sp>
      <p:sp>
        <p:nvSpPr>
          <p:cNvPr id="68611" name="Rectangle 2"/>
          <p:cNvSpPr>
            <a:spLocks noGrp="1" noRot="1" noChangeAspect="1" noChangeArrowheads="1" noTextEdit="1"/>
          </p:cNvSpPr>
          <p:nvPr>
            <p:ph type="sldImg"/>
          </p:nvPr>
        </p:nvSpPr>
        <p:spPr>
          <a:xfrm>
            <a:off x="1752600" y="300038"/>
            <a:ext cx="3302000" cy="2476500"/>
          </a:xfrm>
          <a:ln/>
        </p:spPr>
      </p:sp>
      <p:sp>
        <p:nvSpPr>
          <p:cNvPr id="68612" name="Rectangle 3"/>
          <p:cNvSpPr>
            <a:spLocks noGrp="1" noChangeArrowheads="1"/>
          </p:cNvSpPr>
          <p:nvPr>
            <p:ph type="body" idx="1"/>
          </p:nvPr>
        </p:nvSpPr>
        <p:spPr>
          <a:noFill/>
          <a:ln/>
        </p:spPr>
        <p:txBody>
          <a:bodyPr/>
          <a:lstStyle/>
          <a:p>
            <a:pPr lvl="1">
              <a:buFont typeface="Wingdings" pitchFamily="2" charset="2"/>
              <a:buChar char="à"/>
            </a:pPr>
            <a:r>
              <a:rPr lang="en-US" b="1" smtClean="0"/>
              <a:t>Substrate recognition</a:t>
            </a:r>
          </a:p>
          <a:p>
            <a:pPr lvl="2">
              <a:buFontTx/>
              <a:buChar char="•"/>
            </a:pPr>
            <a:r>
              <a:rPr lang="en-US" b="1" smtClean="0">
                <a:latin typeface="Minion-Regular" charset="0"/>
              </a:rPr>
              <a:t>Each serotype is known to require substrates</a:t>
            </a:r>
          </a:p>
          <a:p>
            <a:pPr lvl="2"/>
            <a:r>
              <a:rPr lang="en-US" b="1" smtClean="0">
                <a:latin typeface="Minion-Regular" charset="0"/>
              </a:rPr>
              <a:t>of a minimum length and sequence. This  includes the substrate’s cleavage point and a nine residue</a:t>
            </a:r>
          </a:p>
          <a:p>
            <a:pPr lvl="2"/>
            <a:r>
              <a:rPr lang="en-US" b="1" smtClean="0">
                <a:latin typeface="Minion-Regular" charset="0"/>
              </a:rPr>
              <a:t>region called the SNARE secondary recognition (SSR) sequence. All serotypes recognize this sequence.</a:t>
            </a:r>
          </a:p>
          <a:p>
            <a:pPr lvl="1">
              <a:buFontTx/>
              <a:buChar char="•"/>
            </a:pPr>
            <a:r>
              <a:rPr lang="en-US" b="1" smtClean="0"/>
              <a:t>	Specificity due to SSR recognition AND correct spatial orientation.</a:t>
            </a:r>
          </a:p>
          <a:p>
            <a:pPr lvl="2">
              <a:buFontTx/>
              <a:buChar char="•"/>
            </a:pPr>
            <a:r>
              <a:rPr lang="en-US" b="1" smtClean="0"/>
              <a:t>As you see in this drawing, these boxes are the SSR sequences, and there are two on VAMP and syntaxin and four on SNAP-25.</a:t>
            </a:r>
          </a:p>
          <a:p>
            <a:pPr lvl="2"/>
            <a:r>
              <a:rPr lang="en-US" b="1" smtClean="0">
                <a:sym typeface="Wingdings" pitchFamily="2" charset="2"/>
              </a:rPr>
              <a:t>So, a serotype, will recognize these sites and whichever binds all will be able to stay there</a:t>
            </a:r>
          </a:p>
          <a:p>
            <a:pPr lvl="2"/>
            <a:r>
              <a:rPr lang="en-US" b="1" smtClean="0">
                <a:sym typeface="Wingdings" pitchFamily="2" charset="2"/>
              </a:rPr>
              <a:t>	 and cleave specific sites on the serotypes.</a:t>
            </a:r>
          </a:p>
          <a:p>
            <a:pPr lvl="2">
              <a:buFontTx/>
              <a:buChar char="•"/>
            </a:pPr>
            <a:r>
              <a:rPr lang="en-US" b="1" smtClean="0"/>
              <a:t>As you can see, the serotype F would cleave here______,  and serotype D here_____</a:t>
            </a:r>
          </a:p>
          <a:p>
            <a:pPr lvl="1"/>
            <a:endParaRPr lang="en-US" b="1" smtClean="0">
              <a:sym typeface="Wingdings" pitchFamily="2" charset="2"/>
            </a:endParaRPr>
          </a:p>
          <a:p>
            <a:pPr lvl="2"/>
            <a:r>
              <a:rPr lang="en-US" smtClean="0">
                <a:latin typeface="Minion-Regular" charset="0"/>
              </a:rPr>
              <a:t>The SSR sequence is found in at least two locations in each neuronal synaptic vesicle fusion protein. Botulinum neurotoxin</a:t>
            </a:r>
          </a:p>
          <a:p>
            <a:pPr lvl="2"/>
            <a:r>
              <a:rPr lang="en-US" smtClean="0">
                <a:latin typeface="Minion-Regular" charset="0"/>
              </a:rPr>
              <a:t>binding to an SSR sequence is highly nonspecific; each serotype is able to bind all SSR sequences regardless of substrate</a:t>
            </a:r>
          </a:p>
          <a:p>
            <a:pPr lvl="2"/>
            <a:r>
              <a:rPr lang="en-US" smtClean="0">
                <a:latin typeface="Minion-Regular" charset="0"/>
              </a:rPr>
              <a:t>specificity. However, substrate cleavage occurs only upon binding the SSR sequence that is the correct distance away from</a:t>
            </a:r>
          </a:p>
          <a:p>
            <a:pPr lvl="2"/>
            <a:r>
              <a:rPr lang="en-US" smtClean="0">
                <a:latin typeface="Minion-Regular" charset="0"/>
              </a:rPr>
              <a:t>the bond. </a:t>
            </a:r>
          </a:p>
          <a:p>
            <a:pPr lvl="2"/>
            <a:r>
              <a:rPr lang="en-US" smtClean="0">
                <a:latin typeface="Minion-Regular" charset="0"/>
              </a:rPr>
              <a:t>The </a:t>
            </a:r>
            <a:r>
              <a:rPr lang="en-US" b="1" smtClean="0">
                <a:latin typeface="Minion-Regular" charset="0"/>
              </a:rPr>
              <a:t>active</a:t>
            </a:r>
            <a:r>
              <a:rPr lang="en-US" smtClean="0">
                <a:latin typeface="Minion-Regular" charset="0"/>
              </a:rPr>
              <a:t> </a:t>
            </a:r>
            <a:r>
              <a:rPr lang="en-US" b="1" smtClean="0">
                <a:latin typeface="Minion-Regular" charset="0"/>
              </a:rPr>
              <a:t>site</a:t>
            </a:r>
            <a:r>
              <a:rPr lang="en-US" smtClean="0">
                <a:latin typeface="Minion-Regular" charset="0"/>
              </a:rPr>
              <a:t> of the clostridial neurotoxins is centered around a catalytic and structural zinc cation coordinated by a strictly conserved</a:t>
            </a:r>
          </a:p>
          <a:p>
            <a:pPr lvl="2"/>
            <a:r>
              <a:rPr lang="en-US" smtClean="0">
                <a:latin typeface="Minion-Regular" charset="0"/>
              </a:rPr>
              <a:t>HEXXH+E motif. In the case of BoNT/B-LC, zinc is directly coordinated by His 229 and His 233, which are located</a:t>
            </a:r>
          </a:p>
          <a:p>
            <a:pPr lvl="2"/>
            <a:r>
              <a:rPr lang="en-US" smtClean="0">
                <a:latin typeface="Minion-Regular" charset="0"/>
              </a:rPr>
              <a:t>on the same helix. The fourth ligand is a water molecule that also forms a strong hydrogen bonding interaction with Glu 230. The</a:t>
            </a:r>
          </a:p>
          <a:p>
            <a:pPr lvl="2"/>
            <a:endParaRPr lang="en-US" b="1"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D74D84D6-AE8F-44F1-AC4A-21AD4C7304EE}" type="slidenum">
              <a:rPr lang="en-US"/>
              <a:pPr/>
              <a:t>27</a:t>
            </a:fld>
            <a:endParaRPr lang="en-US"/>
          </a:p>
        </p:txBody>
      </p:sp>
      <p:sp>
        <p:nvSpPr>
          <p:cNvPr id="69635" name="Rectangle 2"/>
          <p:cNvSpPr>
            <a:spLocks noGrp="1" noRot="1" noChangeAspect="1" noChangeArrowheads="1" noTextEdit="1"/>
          </p:cNvSpPr>
          <p:nvPr>
            <p:ph type="sldImg"/>
          </p:nvPr>
        </p:nvSpPr>
        <p:spPr>
          <a:xfrm>
            <a:off x="1758142" y="300213"/>
            <a:ext cx="3291840" cy="2476761"/>
          </a:xfrm>
          <a:ln/>
        </p:spPr>
      </p:sp>
      <p:sp>
        <p:nvSpPr>
          <p:cNvPr id="69636" name="Rectangle 3"/>
          <p:cNvSpPr>
            <a:spLocks noGrp="1" noChangeArrowheads="1"/>
          </p:cNvSpPr>
          <p:nvPr>
            <p:ph type="body" idx="1"/>
          </p:nvPr>
        </p:nvSpPr>
        <p:spPr>
          <a:noFill/>
          <a:ln/>
        </p:spPr>
        <p:txBody>
          <a:bodyPr/>
          <a:lstStyle/>
          <a:p>
            <a:pPr lvl="1"/>
            <a:r>
              <a:rPr lang="en-US" b="1" smtClean="0">
                <a:sym typeface="Wingdings" pitchFamily="2" charset="2"/>
              </a:rPr>
              <a:t></a:t>
            </a:r>
            <a:r>
              <a:rPr lang="en-US" b="1" smtClean="0"/>
              <a:t>Cleaves one of 3 SNARE proteins:</a:t>
            </a:r>
          </a:p>
          <a:p>
            <a:pPr lvl="2"/>
            <a:r>
              <a:rPr lang="en-US" b="1" smtClean="0"/>
              <a:t>Synaptobrevin (VAMP) on vesicle</a:t>
            </a:r>
          </a:p>
          <a:p>
            <a:pPr lvl="2"/>
            <a:r>
              <a:rPr lang="en-US" b="1" smtClean="0"/>
              <a:t>SNAP-25</a:t>
            </a:r>
          </a:p>
          <a:p>
            <a:pPr lvl="2"/>
            <a:r>
              <a:rPr lang="en-US" b="1" smtClean="0"/>
              <a:t>Syntaxin</a:t>
            </a:r>
          </a:p>
          <a:p>
            <a:pPr lvl="2"/>
            <a:endParaRPr lang="en-US" b="1" smtClean="0"/>
          </a:p>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C10CA489-5057-410F-85D3-CA3912C4FF45}" type="slidenum">
              <a:rPr lang="en-US"/>
              <a:pPr/>
              <a:t>28</a:t>
            </a:fld>
            <a:endParaRPr lang="en-US"/>
          </a:p>
        </p:txBody>
      </p:sp>
      <p:sp>
        <p:nvSpPr>
          <p:cNvPr id="70659" name="Rectangle 2"/>
          <p:cNvSpPr>
            <a:spLocks noGrp="1" noRot="1" noChangeAspect="1" noChangeArrowheads="1" noTextEdit="1"/>
          </p:cNvSpPr>
          <p:nvPr>
            <p:ph type="sldImg"/>
          </p:nvPr>
        </p:nvSpPr>
        <p:spPr>
          <a:xfrm>
            <a:off x="1752600" y="300038"/>
            <a:ext cx="3302000" cy="2476500"/>
          </a:xfrm>
          <a:ln/>
        </p:spPr>
      </p:sp>
      <p:sp>
        <p:nvSpPr>
          <p:cNvPr id="70660" name="Rectangle 3"/>
          <p:cNvSpPr>
            <a:spLocks noGrp="1" noChangeArrowheads="1"/>
          </p:cNvSpPr>
          <p:nvPr>
            <p:ph type="body" idx="1"/>
          </p:nvPr>
        </p:nvSpPr>
        <p:spPr>
          <a:noFill/>
          <a:ln/>
        </p:spPr>
        <p:txBody>
          <a:bodyPr/>
          <a:lstStyle/>
          <a:p>
            <a:r>
              <a:rPr lang="en-US" b="1" smtClean="0"/>
              <a:t>Here’s a table showing the protein component of the SNAP complex that is cleaved by the Botulism neurotoxins.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736BD6C2-1EF8-42E2-9DEE-DC963D347F8F}" type="slidenum">
              <a:rPr lang="en-US"/>
              <a:pPr/>
              <a:t>30</a:t>
            </a:fld>
            <a:endParaRPr lang="en-US"/>
          </a:p>
        </p:txBody>
      </p:sp>
      <p:sp>
        <p:nvSpPr>
          <p:cNvPr id="72707" name="Rectangle 2"/>
          <p:cNvSpPr>
            <a:spLocks noGrp="1" noRot="1" noChangeAspect="1" noChangeArrowheads="1" noTextEdit="1"/>
          </p:cNvSpPr>
          <p:nvPr>
            <p:ph type="sldImg"/>
          </p:nvPr>
        </p:nvSpPr>
        <p:spPr>
          <a:xfrm>
            <a:off x="1150274" y="686426"/>
            <a:ext cx="4557453" cy="3429000"/>
          </a:xfrm>
          <a:solidFill>
            <a:srgbClr val="FFFFFF"/>
          </a:solidFill>
          <a:ln/>
        </p:spPr>
      </p:sp>
      <p:sp>
        <p:nvSpPr>
          <p:cNvPr id="72708" name="Rectangle 3"/>
          <p:cNvSpPr>
            <a:spLocks noGrp="1" noChangeArrowheads="1"/>
          </p:cNvSpPr>
          <p:nvPr>
            <p:ph type="body" idx="1"/>
          </p:nvPr>
        </p:nvSpPr>
        <p:spPr>
          <a:xfrm>
            <a:off x="685800" y="4343713"/>
            <a:ext cx="5486400" cy="4113862"/>
          </a:xfrm>
          <a:solidFill>
            <a:srgbClr val="FFFFFF"/>
          </a:solidFill>
          <a:ln>
            <a:solidFill>
              <a:srgbClr val="000000"/>
            </a:solidFill>
          </a:ln>
        </p:spPr>
        <p:txBody>
          <a:bodyPr/>
          <a:lstStyle/>
          <a:p>
            <a:r>
              <a:rPr lang="en-US" smtClean="0"/>
              <a:t>Botulism can affect individuals of any age, nationality, gender.  </a:t>
            </a:r>
          </a:p>
          <a:p>
            <a:r>
              <a:rPr lang="en-US" smtClean="0"/>
              <a:t>Toxoid = inactive toxin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77304EE9-2BB1-4928-8923-F8E3AF302413}" type="slidenum">
              <a:rPr lang="en-US"/>
              <a:pPr/>
              <a:t>31</a:t>
            </a:fld>
            <a:endParaRPr lang="en-US"/>
          </a:p>
        </p:txBody>
      </p:sp>
      <p:sp>
        <p:nvSpPr>
          <p:cNvPr id="73731" name="Rectangle 2"/>
          <p:cNvSpPr>
            <a:spLocks noGrp="1" noRot="1" noChangeAspect="1" noChangeArrowheads="1" noTextEdit="1"/>
          </p:cNvSpPr>
          <p:nvPr>
            <p:ph type="sldImg"/>
          </p:nvPr>
        </p:nvSpPr>
        <p:spPr>
          <a:xfrm>
            <a:off x="1150274" y="686426"/>
            <a:ext cx="4557453" cy="3429000"/>
          </a:xfrm>
          <a:solidFill>
            <a:srgbClr val="FFFFFF"/>
          </a:solidFill>
          <a:ln/>
        </p:spPr>
      </p:sp>
      <p:sp>
        <p:nvSpPr>
          <p:cNvPr id="73732" name="Rectangle 3"/>
          <p:cNvSpPr>
            <a:spLocks noGrp="1" noChangeArrowheads="1"/>
          </p:cNvSpPr>
          <p:nvPr>
            <p:ph type="body" idx="1"/>
          </p:nvPr>
        </p:nvSpPr>
        <p:spPr>
          <a:xfrm>
            <a:off x="685800" y="4343713"/>
            <a:ext cx="5486400" cy="4113862"/>
          </a:xfrm>
          <a:solidFill>
            <a:srgbClr val="FFFFFF"/>
          </a:solidFill>
          <a:ln>
            <a:solidFill>
              <a:srgbClr val="000000"/>
            </a:solid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45E91338-E78E-4B5B-B7CC-9F79A71BACED}" type="slidenum">
              <a:rPr lang="en-US"/>
              <a:pPr/>
              <a:t>3</a:t>
            </a:fld>
            <a:endParaRPr lang="en-US"/>
          </a:p>
        </p:txBody>
      </p:sp>
      <p:sp>
        <p:nvSpPr>
          <p:cNvPr id="45059" name="Rectangle 2"/>
          <p:cNvSpPr>
            <a:spLocks noGrp="1" noRot="1" noChangeAspect="1" noChangeArrowheads="1" noTextEdit="1"/>
          </p:cNvSpPr>
          <p:nvPr>
            <p:ph type="sldImg"/>
          </p:nvPr>
        </p:nvSpPr>
        <p:spPr>
          <a:xfrm>
            <a:off x="1758142" y="300213"/>
            <a:ext cx="3291840" cy="2476761"/>
          </a:xfrm>
          <a:ln/>
        </p:spPr>
      </p:sp>
      <p:sp>
        <p:nvSpPr>
          <p:cNvPr id="450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A65CFB1B-74B1-4F90-A9B9-D61949F78050}" type="slidenum">
              <a:rPr lang="en-US"/>
              <a:pPr/>
              <a:t>32</a:t>
            </a:fld>
            <a:endParaRPr lang="en-US"/>
          </a:p>
        </p:txBody>
      </p:sp>
      <p:sp>
        <p:nvSpPr>
          <p:cNvPr id="74755" name="Rectangle 2"/>
          <p:cNvSpPr>
            <a:spLocks noGrp="1" noRot="1" noChangeAspect="1" noChangeArrowheads="1" noTextEdit="1"/>
          </p:cNvSpPr>
          <p:nvPr>
            <p:ph type="sldImg"/>
          </p:nvPr>
        </p:nvSpPr>
        <p:spPr>
          <a:xfrm>
            <a:off x="1150274" y="686426"/>
            <a:ext cx="4557453" cy="3429000"/>
          </a:xfrm>
          <a:solidFill>
            <a:srgbClr val="FFFFFF"/>
          </a:solidFill>
          <a:ln/>
        </p:spPr>
      </p:sp>
      <p:sp>
        <p:nvSpPr>
          <p:cNvPr id="74756" name="Rectangle 3"/>
          <p:cNvSpPr>
            <a:spLocks noGrp="1" noChangeArrowheads="1"/>
          </p:cNvSpPr>
          <p:nvPr>
            <p:ph type="body" idx="1"/>
          </p:nvPr>
        </p:nvSpPr>
        <p:spPr>
          <a:xfrm>
            <a:off x="685800" y="4343713"/>
            <a:ext cx="5486400" cy="4113862"/>
          </a:xfrm>
          <a:solidFill>
            <a:srgbClr val="FFFFFF"/>
          </a:solidFill>
          <a:ln>
            <a:solidFill>
              <a:srgbClr val="000000"/>
            </a:solidFill>
          </a:ln>
        </p:spPr>
        <p:txBody>
          <a:bodyPr/>
          <a:lstStyle/>
          <a:p>
            <a:r>
              <a:rPr lang="en-US" smtClean="0"/>
              <a:t>Dyspnea = shortness of breath</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8988B61-4894-4B3B-9706-DDFD9C23506B}" type="slidenum">
              <a:rPr lang="en-US"/>
              <a:pPr/>
              <a:t>33</a:t>
            </a:fld>
            <a:endParaRPr lang="en-US"/>
          </a:p>
        </p:txBody>
      </p:sp>
      <p:sp>
        <p:nvSpPr>
          <p:cNvPr id="75779" name="Rectangle 2"/>
          <p:cNvSpPr>
            <a:spLocks noGrp="1" noRot="1" noChangeAspect="1" noChangeArrowheads="1" noTextEdit="1"/>
          </p:cNvSpPr>
          <p:nvPr>
            <p:ph type="sldImg"/>
          </p:nvPr>
        </p:nvSpPr>
        <p:spPr>
          <a:xfrm>
            <a:off x="1150274" y="686426"/>
            <a:ext cx="4557453" cy="3429000"/>
          </a:xfrm>
          <a:solidFill>
            <a:srgbClr val="FFFFFF"/>
          </a:solidFill>
          <a:ln/>
        </p:spPr>
      </p:sp>
      <p:sp>
        <p:nvSpPr>
          <p:cNvPr id="75780" name="Rectangle 3"/>
          <p:cNvSpPr>
            <a:spLocks noGrp="1" noChangeArrowheads="1"/>
          </p:cNvSpPr>
          <p:nvPr>
            <p:ph type="body" idx="1"/>
          </p:nvPr>
        </p:nvSpPr>
        <p:spPr>
          <a:xfrm>
            <a:off x="685800" y="4343713"/>
            <a:ext cx="5486400" cy="4113862"/>
          </a:xfrm>
          <a:solidFill>
            <a:srgbClr val="FFFFFF"/>
          </a:solidFill>
          <a:ln>
            <a:solidFill>
              <a:srgbClr val="000000"/>
            </a:solidFill>
          </a:ln>
        </p:spPr>
        <p:txBody>
          <a:bodyPr/>
          <a:lstStyle/>
          <a:p>
            <a:r>
              <a:rPr lang="en-US" dirty="0" err="1" smtClean="0"/>
              <a:t>Foodborne</a:t>
            </a:r>
            <a:r>
              <a:rPr lang="en-US" dirty="0" smtClean="0"/>
              <a:t>:  gastrointestinal symptoms include abdominal pain, nausea, vomiting, diarrhea</a:t>
            </a:r>
          </a:p>
          <a:p>
            <a:endParaRPr lang="en-US" dirty="0" smtClean="0"/>
          </a:p>
          <a:p>
            <a:r>
              <a:rPr lang="en-US" dirty="0" smtClean="0"/>
              <a:t>Inhalational botulism incubation period unknown because only few cases have ever been cited – neurological symptoms showed 72 hours after exposure, but amount of toxin unknown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852B307D-639E-4D48-9441-DB89D6BCCA9D}" type="slidenum">
              <a:rPr lang="en-US"/>
              <a:pPr/>
              <a:t>34</a:t>
            </a:fld>
            <a:endParaRPr lang="en-US"/>
          </a:p>
        </p:txBody>
      </p:sp>
      <p:sp>
        <p:nvSpPr>
          <p:cNvPr id="76803" name="Rectangle 2"/>
          <p:cNvSpPr>
            <a:spLocks noGrp="1" noRot="1" noChangeAspect="1" noChangeArrowheads="1" noTextEdit="1"/>
          </p:cNvSpPr>
          <p:nvPr>
            <p:ph type="sldImg"/>
          </p:nvPr>
        </p:nvSpPr>
        <p:spPr>
          <a:xfrm>
            <a:off x="1150274" y="686426"/>
            <a:ext cx="4557453" cy="3429000"/>
          </a:xfrm>
          <a:solidFill>
            <a:srgbClr val="FFFFFF"/>
          </a:solidFill>
          <a:ln/>
        </p:spPr>
      </p:sp>
      <p:sp>
        <p:nvSpPr>
          <p:cNvPr id="76804" name="Rectangle 3"/>
          <p:cNvSpPr>
            <a:spLocks noGrp="1" noChangeArrowheads="1"/>
          </p:cNvSpPr>
          <p:nvPr>
            <p:ph type="body" idx="1"/>
          </p:nvPr>
        </p:nvSpPr>
        <p:spPr>
          <a:xfrm>
            <a:off x="685800" y="4343713"/>
            <a:ext cx="5486400" cy="4113862"/>
          </a:xfrm>
          <a:solidFill>
            <a:srgbClr val="FFFFFF"/>
          </a:solidFill>
          <a:ln>
            <a:solidFill>
              <a:srgbClr val="000000"/>
            </a:solidFill>
          </a:ln>
        </p:spPr>
        <p:txBody>
          <a:bodyPr/>
          <a:lstStyle/>
          <a:p>
            <a:r>
              <a:rPr lang="en-US" dirty="0" smtClean="0"/>
              <a:t>Bulbar = pertaining to medulla oblongata</a:t>
            </a:r>
          </a:p>
          <a:p>
            <a:r>
              <a:rPr lang="en-US" dirty="0" smtClean="0"/>
              <a:t>Sensibilities intact </a:t>
            </a:r>
            <a:r>
              <a:rPr lang="en-US" dirty="0" smtClean="0">
                <a:sym typeface="Wingdings" pitchFamily="2" charset="2"/>
              </a:rPr>
              <a:t> cognitively alert &amp; aware</a:t>
            </a:r>
          </a:p>
          <a:p>
            <a:endParaRPr lang="en-US" dirty="0" smtClean="0">
              <a:sym typeface="Wingdings" pitchFamily="2" charset="2"/>
            </a:endParaRPr>
          </a:p>
          <a:p>
            <a:r>
              <a:rPr lang="en-US" dirty="0" smtClean="0">
                <a:sym typeface="Wingdings" pitchFamily="2" charset="2"/>
              </a:rPr>
              <a:t>Arrested autonomic functions marked by symptoms such as dry mouth, sore throat, are also strong </a:t>
            </a:r>
            <a:r>
              <a:rPr lang="en-US" dirty="0" err="1" smtClean="0">
                <a:sym typeface="Wingdings" pitchFamily="2" charset="2"/>
              </a:rPr>
              <a:t>BoNT</a:t>
            </a:r>
            <a:r>
              <a:rPr lang="en-US" dirty="0" smtClean="0">
                <a:sym typeface="Wingdings" pitchFamily="2" charset="2"/>
              </a:rPr>
              <a:t> indicators</a:t>
            </a:r>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C97B57BB-15F2-41F4-9B71-9D2A9A99641A}" type="slidenum">
              <a:rPr lang="en-US"/>
              <a:pPr/>
              <a:t>35</a:t>
            </a:fld>
            <a:endParaRPr lang="en-US"/>
          </a:p>
        </p:txBody>
      </p:sp>
      <p:sp>
        <p:nvSpPr>
          <p:cNvPr id="77827" name="Rectangle 2"/>
          <p:cNvSpPr>
            <a:spLocks noGrp="1" noRot="1" noChangeAspect="1" noChangeArrowheads="1" noTextEdit="1"/>
          </p:cNvSpPr>
          <p:nvPr>
            <p:ph type="sldImg"/>
          </p:nvPr>
        </p:nvSpPr>
        <p:spPr>
          <a:xfrm>
            <a:off x="1150274" y="686426"/>
            <a:ext cx="4557453" cy="3429000"/>
          </a:xfrm>
          <a:solidFill>
            <a:srgbClr val="FFFFFF"/>
          </a:solidFill>
          <a:ln/>
        </p:spPr>
      </p:sp>
      <p:sp>
        <p:nvSpPr>
          <p:cNvPr id="77828" name="Rectangle 3"/>
          <p:cNvSpPr>
            <a:spLocks noGrp="1" noChangeArrowheads="1"/>
          </p:cNvSpPr>
          <p:nvPr>
            <p:ph type="body" idx="1"/>
          </p:nvPr>
        </p:nvSpPr>
        <p:spPr>
          <a:xfrm>
            <a:off x="685800" y="4343713"/>
            <a:ext cx="5486400" cy="4113862"/>
          </a:xfrm>
          <a:solidFill>
            <a:srgbClr val="FFFFFF"/>
          </a:solidFill>
          <a:ln>
            <a:solidFill>
              <a:srgbClr val="000000"/>
            </a:solidFill>
          </a:ln>
        </p:spPr>
        <p:txBody>
          <a:bodyPr/>
          <a:lstStyle/>
          <a:p>
            <a:r>
              <a:rPr lang="en-US" smtClean="0"/>
              <a:t>Paresis = slight/incomplete paralysis</a:t>
            </a:r>
          </a:p>
          <a:p>
            <a:r>
              <a:rPr lang="en-US" smtClean="0"/>
              <a:t>Ataxia = failure of muscular coordination</a:t>
            </a:r>
          </a:p>
          <a:p>
            <a:r>
              <a:rPr lang="en-US" smtClean="0"/>
              <a:t>Hypotension = low blood pressure</a:t>
            </a:r>
          </a:p>
          <a:p>
            <a:r>
              <a:rPr lang="en-US" smtClean="0"/>
              <a:t>Nystagmus = An involuntary, rapid, rhythmic movement of the eyeball, which may be horizontal, vertical, rotatory or mixed, i.e., of two varieties.</a:t>
            </a:r>
          </a:p>
          <a:p>
            <a:r>
              <a:rPr lang="en-US" smtClean="0"/>
              <a:t>Tendon = muscle to bone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C7B7B3B6-6933-408D-A909-5FCD4641D50F}" type="slidenum">
              <a:rPr lang="en-US"/>
              <a:pPr/>
              <a:t>36</a:t>
            </a:fld>
            <a:endParaRPr lang="en-US"/>
          </a:p>
        </p:txBody>
      </p:sp>
      <p:sp>
        <p:nvSpPr>
          <p:cNvPr id="78851" name="Rectangle 2"/>
          <p:cNvSpPr>
            <a:spLocks noGrp="1" noRot="1" noChangeAspect="1" noChangeArrowheads="1" noTextEdit="1"/>
          </p:cNvSpPr>
          <p:nvPr>
            <p:ph type="sldImg"/>
          </p:nvPr>
        </p:nvSpPr>
        <p:spPr>
          <a:xfrm>
            <a:off x="1150274" y="686426"/>
            <a:ext cx="4557453" cy="3429000"/>
          </a:xfrm>
          <a:solidFill>
            <a:srgbClr val="FFFFFF"/>
          </a:solidFill>
          <a:ln/>
        </p:spPr>
      </p:sp>
      <p:sp>
        <p:nvSpPr>
          <p:cNvPr id="78852" name="Rectangle 3"/>
          <p:cNvSpPr>
            <a:spLocks noGrp="1" noChangeArrowheads="1"/>
          </p:cNvSpPr>
          <p:nvPr>
            <p:ph type="body" idx="1"/>
          </p:nvPr>
        </p:nvSpPr>
        <p:spPr>
          <a:xfrm>
            <a:off x="685800" y="4343713"/>
            <a:ext cx="5486400" cy="4113862"/>
          </a:xfrm>
          <a:solidFill>
            <a:srgbClr val="FFFFFF"/>
          </a:solidFill>
          <a:ln>
            <a:solidFill>
              <a:srgbClr val="000000"/>
            </a:solidFill>
          </a:ln>
        </p:spPr>
        <p:txBody>
          <a:bodyPr/>
          <a:lstStyle/>
          <a:p>
            <a:r>
              <a:rPr lang="en-US" dirty="0" err="1" smtClean="0"/>
              <a:t>Hypotonia</a:t>
            </a:r>
            <a:r>
              <a:rPr lang="en-US" dirty="0" smtClean="0"/>
              <a:t> = diminished tone of skeletal muscles</a:t>
            </a:r>
          </a:p>
          <a:p>
            <a:r>
              <a:rPr lang="en-US" dirty="0" err="1" smtClean="0"/>
              <a:t>Mydriasis</a:t>
            </a:r>
            <a:r>
              <a:rPr lang="en-US" dirty="0" smtClean="0"/>
              <a:t> = long, continued dilation of pupil</a:t>
            </a:r>
          </a:p>
          <a:p>
            <a:r>
              <a:rPr lang="en-US" dirty="0" err="1" smtClean="0"/>
              <a:t>Ptosis</a:t>
            </a:r>
            <a:r>
              <a:rPr lang="en-US" dirty="0" smtClean="0"/>
              <a:t> = The drooping of the upper eyelid from paralysis of the third nerve or from loss of sympathetic </a:t>
            </a:r>
            <a:r>
              <a:rPr lang="en-US" dirty="0" err="1" smtClean="0"/>
              <a:t>innervation</a:t>
            </a:r>
            <a:r>
              <a:rPr lang="en-US" dirty="0" smtClean="0"/>
              <a:t>. </a:t>
            </a:r>
          </a:p>
          <a:p>
            <a:r>
              <a:rPr lang="en-US" dirty="0" smtClean="0"/>
              <a:t>Tachycardia = high heart rate</a:t>
            </a:r>
          </a:p>
          <a:p>
            <a:endParaRPr lang="en-US" dirty="0" smtClean="0"/>
          </a:p>
          <a:p>
            <a:r>
              <a:rPr lang="en-US" dirty="0" smtClean="0"/>
              <a:t>Notice that clinical signs of botulism are difficult to recognize, or distinguish from general infant characteristics, need to confirm presence of organisms in fecal cultures/serum</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8142" y="300213"/>
            <a:ext cx="3291840" cy="2476761"/>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F7F3EBF-D691-48FB-8EFE-A88606597404}" type="slidenum">
              <a:rPr lang="en-US" smtClean="0"/>
              <a:pPr>
                <a:defRPr/>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56CEA53D-4375-40F8-87E4-671BA85D78C3}" type="slidenum">
              <a:rPr lang="en-US"/>
              <a:pPr/>
              <a:t>4</a:t>
            </a:fld>
            <a:endParaRPr lang="en-US"/>
          </a:p>
        </p:txBody>
      </p:sp>
      <p:sp>
        <p:nvSpPr>
          <p:cNvPr id="46083" name="Rectangle 2"/>
          <p:cNvSpPr>
            <a:spLocks noGrp="1" noRot="1" noChangeAspect="1" noChangeArrowheads="1" noTextEdit="1"/>
          </p:cNvSpPr>
          <p:nvPr>
            <p:ph type="sldImg"/>
          </p:nvPr>
        </p:nvSpPr>
        <p:spPr>
          <a:xfrm>
            <a:off x="1758142" y="300213"/>
            <a:ext cx="3291840" cy="2476761"/>
          </a:xfrm>
          <a:ln/>
        </p:spPr>
      </p:sp>
      <p:sp>
        <p:nvSpPr>
          <p:cNvPr id="460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080F066D-C543-4F09-A5D3-4EF238BB33A9}" type="slidenum">
              <a:rPr lang="en-US"/>
              <a:pPr/>
              <a:t>5</a:t>
            </a:fld>
            <a:endParaRPr lang="en-US"/>
          </a:p>
        </p:txBody>
      </p:sp>
      <p:sp>
        <p:nvSpPr>
          <p:cNvPr id="47107" name="Rectangle 2"/>
          <p:cNvSpPr>
            <a:spLocks noGrp="1" noRot="1" noChangeAspect="1" noChangeArrowheads="1" noTextEdit="1"/>
          </p:cNvSpPr>
          <p:nvPr>
            <p:ph type="sldImg"/>
          </p:nvPr>
        </p:nvSpPr>
        <p:spPr>
          <a:xfrm>
            <a:off x="1758142" y="300213"/>
            <a:ext cx="3291840" cy="2476761"/>
          </a:xfrm>
          <a:ln/>
        </p:spPr>
      </p:sp>
      <p:sp>
        <p:nvSpPr>
          <p:cNvPr id="471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6C1D55C-A4DB-4943-835D-9682E6506983}" type="slidenum">
              <a:rPr lang="en-US"/>
              <a:pPr/>
              <a:t>6</a:t>
            </a:fld>
            <a:endParaRPr lang="en-US"/>
          </a:p>
        </p:txBody>
      </p:sp>
      <p:sp>
        <p:nvSpPr>
          <p:cNvPr id="48131" name="Rectangle 2"/>
          <p:cNvSpPr>
            <a:spLocks noGrp="1" noRot="1" noChangeAspect="1" noChangeArrowheads="1" noTextEdit="1"/>
          </p:cNvSpPr>
          <p:nvPr>
            <p:ph type="sldImg"/>
          </p:nvPr>
        </p:nvSpPr>
        <p:spPr>
          <a:xfrm>
            <a:off x="1758142" y="300213"/>
            <a:ext cx="3291840" cy="2476761"/>
          </a:xfrm>
          <a:ln/>
        </p:spPr>
      </p:sp>
      <p:sp>
        <p:nvSpPr>
          <p:cNvPr id="481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25AADE75-1636-40BA-95FC-A588EE09AE91}" type="slidenum">
              <a:rPr lang="en-US"/>
              <a:pPr/>
              <a:t>7</a:t>
            </a:fld>
            <a:endParaRPr lang="en-US"/>
          </a:p>
        </p:txBody>
      </p:sp>
      <p:sp>
        <p:nvSpPr>
          <p:cNvPr id="49155" name="Rectangle 2"/>
          <p:cNvSpPr>
            <a:spLocks noGrp="1" noRot="1" noChangeAspect="1" noChangeArrowheads="1" noTextEdit="1"/>
          </p:cNvSpPr>
          <p:nvPr>
            <p:ph type="sldImg"/>
          </p:nvPr>
        </p:nvSpPr>
        <p:spPr>
          <a:xfrm>
            <a:off x="1758142" y="300213"/>
            <a:ext cx="3291840" cy="2476761"/>
          </a:xfrm>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D7B9C5F8-697E-46C6-A8C4-214379AC6EBE}" type="slidenum">
              <a:rPr lang="en-US"/>
              <a:pPr/>
              <a:t>8</a:t>
            </a:fld>
            <a:endParaRPr lang="en-US"/>
          </a:p>
        </p:txBody>
      </p:sp>
      <p:sp>
        <p:nvSpPr>
          <p:cNvPr id="50179" name="Rectangle 2"/>
          <p:cNvSpPr>
            <a:spLocks noGrp="1" noRot="1" noChangeAspect="1" noChangeArrowheads="1" noTextEdit="1"/>
          </p:cNvSpPr>
          <p:nvPr>
            <p:ph type="sldImg"/>
          </p:nvPr>
        </p:nvSpPr>
        <p:spPr>
          <a:xfrm>
            <a:off x="1758142" y="300213"/>
            <a:ext cx="3291840" cy="2476761"/>
          </a:xfrm>
          <a:ln/>
        </p:spPr>
      </p:sp>
      <p:sp>
        <p:nvSpPr>
          <p:cNvPr id="501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7C263DF6-8C02-485F-83B1-3C45101D208B}" type="slidenum">
              <a:rPr lang="en-US"/>
              <a:pPr/>
              <a:t>9</a:t>
            </a:fld>
            <a:endParaRPr lang="en-US"/>
          </a:p>
        </p:txBody>
      </p:sp>
      <p:sp>
        <p:nvSpPr>
          <p:cNvPr id="51203" name="Rectangle 2"/>
          <p:cNvSpPr>
            <a:spLocks noGrp="1" noRot="1" noChangeAspect="1" noChangeArrowheads="1" noTextEdit="1"/>
          </p:cNvSpPr>
          <p:nvPr>
            <p:ph type="sldImg"/>
          </p:nvPr>
        </p:nvSpPr>
        <p:spPr>
          <a:xfrm>
            <a:off x="1758142" y="300213"/>
            <a:ext cx="3291840" cy="2476761"/>
          </a:xfrm>
          <a:ln/>
        </p:spPr>
      </p:sp>
      <p:sp>
        <p:nvSpPr>
          <p:cNvPr id="51204" name="Rectangle 3"/>
          <p:cNvSpPr>
            <a:spLocks noGrp="1" noChangeArrowheads="1"/>
          </p:cNvSpPr>
          <p:nvPr>
            <p:ph type="body" idx="1"/>
          </p:nvPr>
        </p:nvSpPr>
        <p:spPr>
          <a:noFill/>
          <a:ln/>
        </p:spPr>
        <p:txBody>
          <a:bodyPr/>
          <a:lstStyle/>
          <a:p>
            <a:r>
              <a:rPr lang="en-US" b="1" i="1" smtClean="0"/>
              <a:t>Clostridium botulinum </a:t>
            </a:r>
            <a:r>
              <a:rPr lang="en-US" b="1" smtClean="0"/>
              <a:t>is a rod-shaped bacteria, as you see here.</a:t>
            </a:r>
          </a:p>
          <a:p>
            <a:pPr lvl="1"/>
            <a:r>
              <a:rPr lang="en-US" b="1" smtClean="0"/>
              <a:t>Bacteria</a:t>
            </a:r>
          </a:p>
          <a:p>
            <a:pPr lvl="2"/>
            <a:r>
              <a:rPr lang="en-US" b="1" smtClean="0"/>
              <a:t>Whose Width is between:	         0.5—2.0 </a:t>
            </a:r>
            <a:r>
              <a:rPr lang="en-US" b="1" smtClean="0">
                <a:cs typeface="Times New Roman" pitchFamily="18" charset="0"/>
              </a:rPr>
              <a:t>µm</a:t>
            </a:r>
          </a:p>
          <a:p>
            <a:pPr lvl="2"/>
            <a:r>
              <a:rPr lang="en-US" b="1" smtClean="0">
                <a:cs typeface="Times New Roman" pitchFamily="18" charset="0"/>
              </a:rPr>
              <a:t>  and whose Length spans from:	1.6—22.0 µm</a:t>
            </a:r>
          </a:p>
          <a:p>
            <a:pPr lvl="1"/>
            <a:r>
              <a:rPr lang="en-US" b="1" smtClean="0"/>
              <a:t>Occur naturally in soil, found in gastrointestinal tracts of animals as well as humans</a:t>
            </a:r>
          </a:p>
          <a:p>
            <a:pPr lvl="1"/>
            <a:r>
              <a:rPr lang="en-US" b="1" smtClean="0"/>
              <a:t>Dependent on:</a:t>
            </a:r>
          </a:p>
          <a:p>
            <a:pPr lvl="2"/>
            <a:r>
              <a:rPr lang="en-US" b="1" smtClean="0"/>
              <a:t>Water</a:t>
            </a:r>
          </a:p>
          <a:p>
            <a:pPr lvl="2"/>
            <a:r>
              <a:rPr lang="en-US" b="1" smtClean="0"/>
              <a:t>Anaerobic conditions</a:t>
            </a:r>
          </a:p>
          <a:p>
            <a:endParaRPr lang="en-US" b="1"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56908D-B316-4E5D-93DD-4DE48F8C9D95}" type="datetimeFigureOut">
              <a:rPr lang="en-US" smtClean="0"/>
              <a:pPr/>
              <a:t>8/31/2013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6E70A-C39D-4CDF-9010-DA080166883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56908D-B316-4E5D-93DD-4DE48F8C9D95}" type="datetimeFigureOut">
              <a:rPr lang="en-US" smtClean="0"/>
              <a:pPr/>
              <a:t>8/31/2013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6E70A-C39D-4CDF-9010-DA080166883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56908D-B316-4E5D-93DD-4DE48F8C9D95}" type="datetimeFigureOut">
              <a:rPr lang="en-US" smtClean="0"/>
              <a:pPr/>
              <a:t>8/31/2013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6E70A-C39D-4CDF-9010-DA080166883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828800"/>
            <a:ext cx="40005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56908D-B316-4E5D-93DD-4DE48F8C9D95}" type="datetimeFigureOut">
              <a:rPr lang="en-US" smtClean="0"/>
              <a:pPr/>
              <a:t>8/31/2013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6E70A-C39D-4CDF-9010-DA080166883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56908D-B316-4E5D-93DD-4DE48F8C9D95}" type="datetimeFigureOut">
              <a:rPr lang="en-US" smtClean="0"/>
              <a:pPr/>
              <a:t>8/31/2013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6E70A-C39D-4CDF-9010-DA080166883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56908D-B316-4E5D-93DD-4DE48F8C9D95}" type="datetimeFigureOut">
              <a:rPr lang="en-US" smtClean="0"/>
              <a:pPr/>
              <a:t>8/31/2013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B6E70A-C39D-4CDF-9010-DA080166883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56908D-B316-4E5D-93DD-4DE48F8C9D95}" type="datetimeFigureOut">
              <a:rPr lang="en-US" smtClean="0"/>
              <a:pPr/>
              <a:t>8/31/2013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B6E70A-C39D-4CDF-9010-DA080166883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56908D-B316-4E5D-93DD-4DE48F8C9D95}" type="datetimeFigureOut">
              <a:rPr lang="en-US" smtClean="0"/>
              <a:pPr/>
              <a:t>8/31/2013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B6E70A-C39D-4CDF-9010-DA080166883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6908D-B316-4E5D-93DD-4DE48F8C9D95}" type="datetimeFigureOut">
              <a:rPr lang="en-US" smtClean="0"/>
              <a:pPr/>
              <a:t>8/31/2013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B6E70A-C39D-4CDF-9010-DA080166883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56908D-B316-4E5D-93DD-4DE48F8C9D95}" type="datetimeFigureOut">
              <a:rPr lang="en-US" smtClean="0"/>
              <a:pPr/>
              <a:t>8/31/2013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B6E70A-C39D-4CDF-9010-DA080166883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56908D-B316-4E5D-93DD-4DE48F8C9D95}" type="datetimeFigureOut">
              <a:rPr lang="en-US" smtClean="0"/>
              <a:pPr/>
              <a:t>8/31/2013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B6E70A-C39D-4CDF-9010-DA080166883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6908D-B316-4E5D-93DD-4DE48F8C9D95}" type="datetimeFigureOut">
              <a:rPr lang="en-US" smtClean="0"/>
              <a:pPr/>
              <a:t>8/31/2013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B6E70A-C39D-4CDF-9010-DA080166883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Microsoft_Office_Word_97_-_2003_Document2.doc"/></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www.altavista.com/r?ck_sm=dd951628&amp;mmid=100880652&amp;ci=&amp;rpos=45&amp;ref=200090096&amp;r=http://drlam.com/opinion/botulism.cf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www.altavista.com/r?ck_sm=f3f49daf&amp;mmid=217571071&amp;ci=&amp;rpos=49&amp;ref=200090096&amp;r=http://www.envtox.ucdavis.edu/cehs/TOXINS/botulism.htm" TargetMode="External"/><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hyperlink" Target="http://www.altavista.com/r?ck_sm=3e6ba628&amp;mmid=46766216&amp;ci=&amp;rpos=44&amp;ref=200090096&amp;r=http://newssearch.bbc.co.uk/hi/english/health/newsid_1491000/1491189.st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History of Botulism </a:t>
            </a:r>
          </a:p>
        </p:txBody>
      </p:sp>
      <p:sp>
        <p:nvSpPr>
          <p:cNvPr id="13315" name="Rectangle 3"/>
          <p:cNvSpPr>
            <a:spLocks noGrp="1" noChangeArrowheads="1"/>
          </p:cNvSpPr>
          <p:nvPr>
            <p:ph type="body" idx="1"/>
          </p:nvPr>
        </p:nvSpPr>
        <p:spPr>
          <a:xfrm>
            <a:off x="457200" y="1905000"/>
            <a:ext cx="8229600" cy="4114800"/>
          </a:xfrm>
        </p:spPr>
        <p:txBody>
          <a:bodyPr>
            <a:normAutofit lnSpcReduction="10000"/>
          </a:bodyPr>
          <a:lstStyle/>
          <a:p>
            <a:pPr eaLnBrk="1" hangingPunct="1">
              <a:lnSpc>
                <a:spcPct val="90000"/>
              </a:lnSpc>
            </a:pPr>
            <a:r>
              <a:rPr lang="en-US" smtClean="0"/>
              <a:t>First discovered in 1793 as foodborne botulism by Justinus Kerner, a German physician.</a:t>
            </a:r>
          </a:p>
          <a:p>
            <a:pPr eaLnBrk="1" hangingPunct="1">
              <a:lnSpc>
                <a:spcPct val="90000"/>
              </a:lnSpc>
            </a:pPr>
            <a:r>
              <a:rPr lang="en-US" smtClean="0"/>
              <a:t>Associated with spoiled sausage and aptly named botulism after the Latin word for sausage, </a:t>
            </a:r>
            <a:r>
              <a:rPr lang="en-US" i="1" smtClean="0"/>
              <a:t>botulus.</a:t>
            </a:r>
          </a:p>
          <a:p>
            <a:pPr eaLnBrk="1" hangingPunct="1">
              <a:lnSpc>
                <a:spcPct val="90000"/>
              </a:lnSpc>
            </a:pPr>
            <a:r>
              <a:rPr lang="en-US" smtClean="0"/>
              <a:t>In 1897, Emile von Ermengen was able to correlate </a:t>
            </a:r>
            <a:r>
              <a:rPr lang="en-US" i="1" smtClean="0"/>
              <a:t>Clostridium botulinum </a:t>
            </a:r>
            <a:r>
              <a:rPr lang="en-US" smtClean="0"/>
              <a:t>to the disease.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14400" y="609600"/>
            <a:ext cx="7239000" cy="1143000"/>
          </a:xfrm>
        </p:spPr>
        <p:txBody>
          <a:bodyPr>
            <a:normAutofit fontScale="90000"/>
          </a:bodyPr>
          <a:lstStyle/>
          <a:p>
            <a:pPr eaLnBrk="1" hangingPunct="1"/>
            <a:r>
              <a:rPr lang="en-US" smtClean="0"/>
              <a:t>Types of Botulinum Neurotoxins</a:t>
            </a:r>
          </a:p>
        </p:txBody>
      </p:sp>
      <p:sp>
        <p:nvSpPr>
          <p:cNvPr id="22531" name="Rectangle 3"/>
          <p:cNvSpPr>
            <a:spLocks noGrp="1" noChangeArrowheads="1"/>
          </p:cNvSpPr>
          <p:nvPr>
            <p:ph type="body" idx="1"/>
          </p:nvPr>
        </p:nvSpPr>
        <p:spPr>
          <a:xfrm>
            <a:off x="533400" y="1752600"/>
            <a:ext cx="8610600" cy="4495800"/>
          </a:xfrm>
        </p:spPr>
        <p:txBody>
          <a:bodyPr/>
          <a:lstStyle/>
          <a:p>
            <a:pPr eaLnBrk="1" hangingPunct="1"/>
            <a:r>
              <a:rPr lang="en-US" sz="2600" i="1" smtClean="0"/>
              <a:t>C.  botulinum </a:t>
            </a:r>
            <a:r>
              <a:rPr lang="en-US" sz="2600" i="1" smtClean="0">
                <a:sym typeface="Wingdings" pitchFamily="2" charset="2"/>
              </a:rPr>
              <a:t>  </a:t>
            </a:r>
            <a:r>
              <a:rPr lang="en-US" sz="2600" smtClean="0"/>
              <a:t>botulinum neurotoxin</a:t>
            </a:r>
          </a:p>
          <a:p>
            <a:pPr eaLnBrk="1" hangingPunct="1">
              <a:buFont typeface="Wingdings" pitchFamily="2" charset="2"/>
              <a:buNone/>
            </a:pPr>
            <a:r>
              <a:rPr lang="en-US" sz="2600" smtClean="0"/>
              <a:t>	</a:t>
            </a:r>
            <a:r>
              <a:rPr lang="en-US" sz="2400" smtClean="0"/>
              <a:t>(BoNT or Botox), most lethal substance</a:t>
            </a:r>
            <a:r>
              <a:rPr lang="en-US" sz="2500" smtClean="0"/>
              <a:t>!</a:t>
            </a:r>
          </a:p>
          <a:p>
            <a:pPr lvl="1" eaLnBrk="1" hangingPunct="1"/>
            <a:r>
              <a:rPr lang="en-US" sz="2100" smtClean="0"/>
              <a:t>100,000x to 3,000,000x more potent than sarin nerve gas</a:t>
            </a:r>
          </a:p>
          <a:p>
            <a:pPr eaLnBrk="1" hangingPunct="1"/>
            <a:r>
              <a:rPr lang="en-US" sz="2600" smtClean="0"/>
              <a:t>BoNT inhibits release of neurotransmitter:</a:t>
            </a:r>
          </a:p>
          <a:p>
            <a:pPr lvl="1" eaLnBrk="1" hangingPunct="1"/>
            <a:r>
              <a:rPr lang="en-US" sz="2100" smtClean="0"/>
              <a:t>ACh</a:t>
            </a:r>
          </a:p>
          <a:p>
            <a:pPr eaLnBrk="1" hangingPunct="1"/>
            <a:r>
              <a:rPr lang="en-US" sz="2600" smtClean="0"/>
              <a:t>4 genetically diverse types of the bacteria</a:t>
            </a:r>
          </a:p>
          <a:p>
            <a:pPr eaLnBrk="1" hangingPunct="1"/>
            <a:r>
              <a:rPr lang="en-US" sz="2600" smtClean="0"/>
              <a:t>Subdivided into: 7 distinct types </a:t>
            </a:r>
          </a:p>
          <a:p>
            <a:pPr lvl="1" eaLnBrk="1" hangingPunct="1"/>
            <a:r>
              <a:rPr lang="en-US" sz="2100" smtClean="0"/>
              <a:t>BoNT “A” to “G”</a:t>
            </a:r>
          </a:p>
          <a:p>
            <a:pPr lvl="1" eaLnBrk="1" hangingPunct="1"/>
            <a:r>
              <a:rPr lang="en-US" sz="2100" smtClean="0"/>
              <a:t>Types lack cross-neutralization by different antibodies</a:t>
            </a:r>
          </a:p>
          <a:p>
            <a:pPr eaLnBrk="1" hangingPunct="1"/>
            <a:r>
              <a:rPr lang="en-US" sz="2600" smtClean="0"/>
              <a:t>Proteolytic and Nonproteolytic strains</a:t>
            </a:r>
          </a:p>
          <a:p>
            <a:pPr lvl="1" eaLnBrk="1" hangingPunct="1"/>
            <a:endParaRPr lang="en-US" sz="210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title"/>
          </p:nvPr>
        </p:nvSpPr>
        <p:spPr/>
        <p:txBody>
          <a:bodyPr/>
          <a:lstStyle/>
          <a:p>
            <a:pPr eaLnBrk="1" hangingPunct="1"/>
            <a:r>
              <a:rPr lang="en-US" smtClean="0"/>
              <a:t>Growth</a:t>
            </a:r>
          </a:p>
        </p:txBody>
      </p:sp>
      <p:sp>
        <p:nvSpPr>
          <p:cNvPr id="23555" name="Rectangle 7"/>
          <p:cNvSpPr>
            <a:spLocks noGrp="1" noChangeArrowheads="1"/>
          </p:cNvSpPr>
          <p:nvPr>
            <p:ph type="body" idx="1"/>
          </p:nvPr>
        </p:nvSpPr>
        <p:spPr>
          <a:xfrm>
            <a:off x="533400" y="1371600"/>
            <a:ext cx="8153400" cy="4953000"/>
          </a:xfrm>
        </p:spPr>
        <p:txBody>
          <a:bodyPr/>
          <a:lstStyle/>
          <a:p>
            <a:pPr eaLnBrk="1" hangingPunct="1">
              <a:lnSpc>
                <a:spcPct val="90000"/>
              </a:lnSpc>
            </a:pPr>
            <a:r>
              <a:rPr lang="en-US" sz="2600" dirty="0" smtClean="0"/>
              <a:t>Gram-positive </a:t>
            </a:r>
          </a:p>
          <a:p>
            <a:pPr eaLnBrk="1" hangingPunct="1">
              <a:lnSpc>
                <a:spcPct val="90000"/>
              </a:lnSpc>
            </a:pPr>
            <a:r>
              <a:rPr lang="en-US" sz="2600" dirty="0" smtClean="0"/>
              <a:t>Anaerobic</a:t>
            </a:r>
          </a:p>
          <a:p>
            <a:pPr eaLnBrk="1" hangingPunct="1">
              <a:lnSpc>
                <a:spcPct val="90000"/>
              </a:lnSpc>
            </a:pPr>
            <a:r>
              <a:rPr lang="en-US" sz="2600" dirty="0" smtClean="0"/>
              <a:t>Temperature</a:t>
            </a:r>
          </a:p>
          <a:p>
            <a:pPr lvl="1" eaLnBrk="1" hangingPunct="1">
              <a:lnSpc>
                <a:spcPct val="90000"/>
              </a:lnSpc>
            </a:pPr>
            <a:r>
              <a:rPr lang="en-US" sz="2100" dirty="0" smtClean="0"/>
              <a:t>Optimal:	40</a:t>
            </a:r>
            <a:r>
              <a:rPr lang="en-US" sz="2100" dirty="0" smtClean="0">
                <a:cs typeface="Arial" pitchFamily="34" charset="0"/>
              </a:rPr>
              <a:t>°C</a:t>
            </a:r>
          </a:p>
          <a:p>
            <a:pPr lvl="1" eaLnBrk="1" hangingPunct="1">
              <a:lnSpc>
                <a:spcPct val="90000"/>
              </a:lnSpc>
            </a:pPr>
            <a:r>
              <a:rPr lang="en-US" sz="2100" dirty="0" smtClean="0">
                <a:cs typeface="Arial" pitchFamily="34" charset="0"/>
              </a:rPr>
              <a:t>Minimum:	</a:t>
            </a:r>
          </a:p>
          <a:p>
            <a:pPr lvl="2" eaLnBrk="1" hangingPunct="1">
              <a:lnSpc>
                <a:spcPct val="90000"/>
              </a:lnSpc>
            </a:pPr>
            <a:r>
              <a:rPr lang="en-US" sz="1800" dirty="0" err="1" smtClean="0">
                <a:cs typeface="Arial" pitchFamily="34" charset="0"/>
              </a:rPr>
              <a:t>Proteolytic</a:t>
            </a:r>
            <a:r>
              <a:rPr lang="en-US" sz="1800" dirty="0" smtClean="0">
                <a:cs typeface="Arial" pitchFamily="34" charset="0"/>
              </a:rPr>
              <a:t>: 10°C</a:t>
            </a:r>
          </a:p>
          <a:p>
            <a:pPr lvl="2" eaLnBrk="1" hangingPunct="1">
              <a:lnSpc>
                <a:spcPct val="90000"/>
              </a:lnSpc>
            </a:pPr>
            <a:r>
              <a:rPr lang="en-US" sz="1800" dirty="0" err="1" smtClean="0">
                <a:cs typeface="Arial" pitchFamily="34" charset="0"/>
              </a:rPr>
              <a:t>Nonproteolytic</a:t>
            </a:r>
            <a:r>
              <a:rPr lang="en-US" sz="1800" dirty="0" smtClean="0">
                <a:cs typeface="Arial" pitchFamily="34" charset="0"/>
              </a:rPr>
              <a:t>: </a:t>
            </a:r>
            <a:r>
              <a:rPr lang="en-US" sz="1800" dirty="0" smtClean="0"/>
              <a:t>3.3</a:t>
            </a:r>
            <a:r>
              <a:rPr lang="en-US" sz="1800" dirty="0" smtClean="0">
                <a:cs typeface="Arial" pitchFamily="34" charset="0"/>
              </a:rPr>
              <a:t>°C</a:t>
            </a:r>
          </a:p>
          <a:p>
            <a:pPr eaLnBrk="1" hangingPunct="1">
              <a:lnSpc>
                <a:spcPct val="90000"/>
              </a:lnSpc>
            </a:pPr>
            <a:r>
              <a:rPr lang="en-US" sz="2600" dirty="0" smtClean="0">
                <a:cs typeface="Arial" pitchFamily="34" charset="0"/>
              </a:rPr>
              <a:t>Minimum  pH	</a:t>
            </a:r>
          </a:p>
          <a:p>
            <a:pPr lvl="2" eaLnBrk="1" hangingPunct="1">
              <a:lnSpc>
                <a:spcPct val="90000"/>
              </a:lnSpc>
            </a:pPr>
            <a:r>
              <a:rPr lang="en-US" sz="1800" dirty="0" err="1" smtClean="0">
                <a:cs typeface="Arial" pitchFamily="34" charset="0"/>
              </a:rPr>
              <a:t>Proteolytic</a:t>
            </a:r>
            <a:r>
              <a:rPr lang="en-US" sz="1800" dirty="0" smtClean="0">
                <a:cs typeface="Arial" pitchFamily="34" charset="0"/>
              </a:rPr>
              <a:t>: 4.6</a:t>
            </a:r>
          </a:p>
          <a:p>
            <a:pPr lvl="2" eaLnBrk="1" hangingPunct="1">
              <a:lnSpc>
                <a:spcPct val="90000"/>
              </a:lnSpc>
            </a:pPr>
            <a:r>
              <a:rPr lang="en-US" sz="1800" dirty="0" err="1" smtClean="0">
                <a:cs typeface="Arial" pitchFamily="34" charset="0"/>
              </a:rPr>
              <a:t>Nonproteolytic</a:t>
            </a:r>
            <a:r>
              <a:rPr lang="en-US" sz="1800" dirty="0" smtClean="0">
                <a:cs typeface="Arial" pitchFamily="34" charset="0"/>
              </a:rPr>
              <a:t>: </a:t>
            </a:r>
            <a:r>
              <a:rPr lang="en-US" sz="1800" dirty="0" smtClean="0"/>
              <a:t>5.0</a:t>
            </a:r>
          </a:p>
          <a:p>
            <a:pPr eaLnBrk="1" hangingPunct="1">
              <a:lnSpc>
                <a:spcPct val="90000"/>
              </a:lnSpc>
            </a:pPr>
            <a:r>
              <a:rPr lang="en-US" sz="2600" dirty="0" smtClean="0">
                <a:cs typeface="Arial" pitchFamily="34" charset="0"/>
              </a:rPr>
              <a:t>Water Activity (a</a:t>
            </a:r>
            <a:r>
              <a:rPr lang="en-US" sz="2600" baseline="-25000" dirty="0" smtClean="0">
                <a:cs typeface="Arial" pitchFamily="34" charset="0"/>
              </a:rPr>
              <a:t>w</a:t>
            </a:r>
            <a:r>
              <a:rPr lang="en-US" sz="2600" dirty="0" smtClean="0">
                <a:cs typeface="Arial" pitchFamily="34" charset="0"/>
              </a:rPr>
              <a:t>):    0.94  (+</a:t>
            </a:r>
            <a:r>
              <a:rPr lang="en-US" sz="2600" dirty="0" err="1" smtClean="0">
                <a:cs typeface="Arial" pitchFamily="34" charset="0"/>
              </a:rPr>
              <a:t>NaCl</a:t>
            </a:r>
            <a:r>
              <a:rPr lang="en-US" sz="2600" dirty="0" smtClean="0">
                <a:cs typeface="Arial" pitchFamily="34" charset="0"/>
              </a:rPr>
              <a:t> controls growth)</a:t>
            </a:r>
          </a:p>
          <a:p>
            <a:pPr eaLnBrk="1" hangingPunct="1">
              <a:lnSpc>
                <a:spcPct val="90000"/>
              </a:lnSpc>
            </a:pPr>
            <a:r>
              <a:rPr lang="en-US" sz="2600" dirty="0" err="1" smtClean="0">
                <a:cs typeface="Arial" pitchFamily="34" charset="0"/>
              </a:rPr>
              <a:t>Redox</a:t>
            </a:r>
            <a:r>
              <a:rPr lang="en-US" sz="2600" dirty="0" smtClean="0">
                <a:cs typeface="Arial" pitchFamily="34" charset="0"/>
              </a:rPr>
              <a:t> Potential (E):  -350 mV</a:t>
            </a:r>
          </a:p>
        </p:txBody>
      </p:sp>
      <p:pic>
        <p:nvPicPr>
          <p:cNvPr id="23556" name="Picture 4" descr="C:\Documents and Settings\Dr.Imran\Desktop\49772_Botulinum.jpg"/>
          <p:cNvPicPr>
            <a:picLocks noChangeAspect="1" noChangeArrowheads="1"/>
          </p:cNvPicPr>
          <p:nvPr/>
        </p:nvPicPr>
        <p:blipFill>
          <a:blip r:embed="rId3"/>
          <a:srcRect/>
          <a:stretch>
            <a:fillRect/>
          </a:stretch>
        </p:blipFill>
        <p:spPr bwMode="auto">
          <a:xfrm>
            <a:off x="5715000" y="990600"/>
            <a:ext cx="3429000" cy="3571875"/>
          </a:xfrm>
          <a:prstGeom prst="rect">
            <a:avLst/>
          </a:prstGeom>
          <a:noFill/>
        </p:spPr>
      </p:pic>
    </p:spTree>
  </p:cSld>
  <p:clrMapOvr>
    <a:masterClrMapping/>
  </p:clrMapOvr>
  <p:transition>
    <p:cut/>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2772" name="Object 4"/>
          <p:cNvGraphicFramePr>
            <a:graphicFrameLocks noChangeAspect="1"/>
          </p:cNvGraphicFramePr>
          <p:nvPr>
            <p:ph type="body" idx="1"/>
          </p:nvPr>
        </p:nvGraphicFramePr>
        <p:xfrm>
          <a:off x="457200" y="1219200"/>
          <a:ext cx="8156575" cy="5407025"/>
        </p:xfrm>
        <a:graphic>
          <a:graphicData uri="http://schemas.openxmlformats.org/presentationml/2006/ole">
            <p:oleObj spid="_x0000_s1026" name="Document" r:id="rId4" imgW="8458920" imgH="5575320" progId="Word.Document.8">
              <p:embed/>
            </p:oleObj>
          </a:graphicData>
        </a:graphic>
      </p:graphicFrame>
      <p:sp>
        <p:nvSpPr>
          <p:cNvPr id="3075" name="Rectangle 6"/>
          <p:cNvSpPr>
            <a:spLocks noGrp="1" noChangeArrowheads="1"/>
          </p:cNvSpPr>
          <p:nvPr>
            <p:ph type="title"/>
          </p:nvPr>
        </p:nvSpPr>
        <p:spPr>
          <a:xfrm>
            <a:off x="609600" y="228600"/>
            <a:ext cx="7924800" cy="1143000"/>
          </a:xfrm>
        </p:spPr>
        <p:txBody>
          <a:bodyPr/>
          <a:lstStyle/>
          <a:p>
            <a:pPr eaLnBrk="1" hangingPunct="1"/>
            <a:r>
              <a:rPr lang="en-US" smtClean="0"/>
              <a:t>BoNTs’ Characteristics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checkerboard(across)">
                                      <p:cBhvr>
                                        <p:cTn id="7"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title"/>
          </p:nvPr>
        </p:nvSpPr>
        <p:spPr/>
        <p:txBody>
          <a:bodyPr/>
          <a:lstStyle/>
          <a:p>
            <a:pPr eaLnBrk="1" hangingPunct="1"/>
            <a:r>
              <a:rPr lang="en-US" smtClean="0"/>
              <a:t>Human Botulism</a:t>
            </a:r>
          </a:p>
        </p:txBody>
      </p:sp>
      <p:sp>
        <p:nvSpPr>
          <p:cNvPr id="24579" name="Rectangle 7"/>
          <p:cNvSpPr>
            <a:spLocks noGrp="1" noChangeArrowheads="1"/>
          </p:cNvSpPr>
          <p:nvPr>
            <p:ph type="body" idx="1"/>
          </p:nvPr>
        </p:nvSpPr>
        <p:spPr/>
        <p:txBody>
          <a:bodyPr/>
          <a:lstStyle/>
          <a:p>
            <a:pPr marL="533400" indent="-533400" eaLnBrk="1" hangingPunct="1"/>
            <a:r>
              <a:rPr lang="en-US" smtClean="0"/>
              <a:t>3 Natural Forms:</a:t>
            </a:r>
          </a:p>
          <a:p>
            <a:pPr marL="952500" lvl="1" indent="-495300" eaLnBrk="1" hangingPunct="1">
              <a:buSzPct val="80000"/>
              <a:buFont typeface="Wingdings" pitchFamily="2" charset="2"/>
              <a:buAutoNum type="arabicPeriod"/>
            </a:pPr>
            <a:r>
              <a:rPr lang="en-US" smtClean="0"/>
              <a:t>Foodborne</a:t>
            </a:r>
          </a:p>
          <a:p>
            <a:pPr marL="952500" lvl="1" indent="-495300" eaLnBrk="1" hangingPunct="1">
              <a:buSzPct val="80000"/>
              <a:buFont typeface="Wingdings" pitchFamily="2" charset="2"/>
              <a:buAutoNum type="arabicPeriod"/>
            </a:pPr>
            <a:r>
              <a:rPr lang="en-US" smtClean="0"/>
              <a:t>Wound</a:t>
            </a:r>
          </a:p>
          <a:p>
            <a:pPr marL="952500" lvl="1" indent="-495300" eaLnBrk="1" hangingPunct="1">
              <a:buSzPct val="80000"/>
              <a:buFont typeface="Wingdings" pitchFamily="2" charset="2"/>
              <a:buAutoNum type="arabicPeriod"/>
            </a:pPr>
            <a:r>
              <a:rPr lang="en-US" smtClean="0"/>
              <a:t>Intestinal (infant and adult)</a:t>
            </a:r>
          </a:p>
          <a:p>
            <a:pPr marL="533400" indent="-533400" eaLnBrk="1" hangingPunct="1"/>
            <a:r>
              <a:rPr lang="en-US" smtClean="0"/>
              <a:t>Manmade Form: Inhalation Botulism</a:t>
            </a:r>
          </a:p>
          <a:p>
            <a:pPr marL="533400" indent="-533400" eaLnBrk="1" hangingPunct="1">
              <a:buSzPct val="80000"/>
              <a:buFont typeface="Wingdings" pitchFamily="2" charset="2"/>
              <a:buNone/>
            </a:pPr>
            <a:endParaRPr lang="en-US" smtClean="0"/>
          </a:p>
          <a:p>
            <a:pPr marL="533400" indent="-533400" eaLnBrk="1" hangingPunct="1">
              <a:buSzPct val="80000"/>
              <a:buFont typeface="Wingdings" pitchFamily="2" charset="2"/>
              <a:buNone/>
            </a:pPr>
            <a:endParaRPr lang="en-US" smtClean="0"/>
          </a:p>
        </p:txBody>
      </p:sp>
    </p:spTree>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16"/>
          <p:cNvGraphicFramePr>
            <a:graphicFrameLocks noChangeAspect="1"/>
          </p:cNvGraphicFramePr>
          <p:nvPr/>
        </p:nvGraphicFramePr>
        <p:xfrm>
          <a:off x="914400" y="1066800"/>
          <a:ext cx="7772400" cy="3729038"/>
        </p:xfrm>
        <a:graphic>
          <a:graphicData uri="http://schemas.openxmlformats.org/presentationml/2006/ole">
            <p:oleObj spid="_x0000_s2050" name="Image" r:id="rId4" imgW="10064243" imgH="4828803" progId="">
              <p:embed/>
            </p:oleObj>
          </a:graphicData>
        </a:graphic>
      </p:graphicFrame>
      <p:sp>
        <p:nvSpPr>
          <p:cNvPr id="4099" name="Rectangle 6"/>
          <p:cNvSpPr>
            <a:spLocks noGrp="1" noChangeArrowheads="1"/>
          </p:cNvSpPr>
          <p:nvPr>
            <p:ph type="title"/>
          </p:nvPr>
        </p:nvSpPr>
        <p:spPr>
          <a:xfrm>
            <a:off x="609600" y="0"/>
            <a:ext cx="7924800" cy="1143000"/>
          </a:xfrm>
        </p:spPr>
        <p:txBody>
          <a:bodyPr/>
          <a:lstStyle/>
          <a:p>
            <a:pPr eaLnBrk="1" hangingPunct="1"/>
            <a:r>
              <a:rPr lang="en-US" sz="4000" smtClean="0"/>
              <a:t>Structure of a BoNT</a:t>
            </a:r>
          </a:p>
        </p:txBody>
      </p:sp>
      <p:sp>
        <p:nvSpPr>
          <p:cNvPr id="4100" name="Rectangle 7"/>
          <p:cNvSpPr>
            <a:spLocks noGrp="1" noChangeArrowheads="1"/>
          </p:cNvSpPr>
          <p:nvPr>
            <p:ph type="body" idx="1"/>
          </p:nvPr>
        </p:nvSpPr>
        <p:spPr>
          <a:xfrm>
            <a:off x="304800" y="4724400"/>
            <a:ext cx="5334000" cy="1447800"/>
          </a:xfrm>
        </p:spPr>
        <p:txBody>
          <a:bodyPr/>
          <a:lstStyle/>
          <a:p>
            <a:pPr eaLnBrk="1" hangingPunct="1">
              <a:lnSpc>
                <a:spcPct val="90000"/>
              </a:lnSpc>
            </a:pPr>
            <a:r>
              <a:rPr lang="en-US" sz="2400" smtClean="0"/>
              <a:t>Heavy (H) Chain: 3 domains </a:t>
            </a:r>
          </a:p>
          <a:p>
            <a:pPr lvl="1" eaLnBrk="1" hangingPunct="1">
              <a:lnSpc>
                <a:spcPct val="90000"/>
              </a:lnSpc>
            </a:pPr>
            <a:r>
              <a:rPr lang="en-US" sz="2100" smtClean="0"/>
              <a:t>100 kDa total</a:t>
            </a:r>
          </a:p>
          <a:p>
            <a:pPr lvl="2" eaLnBrk="1" hangingPunct="1">
              <a:lnSpc>
                <a:spcPct val="90000"/>
              </a:lnSpc>
            </a:pPr>
            <a:r>
              <a:rPr lang="en-US" sz="1900" smtClean="0"/>
              <a:t>Amino-terminal (H</a:t>
            </a:r>
            <a:r>
              <a:rPr lang="en-US" sz="1900" baseline="-25000" smtClean="0"/>
              <a:t>N</a:t>
            </a:r>
            <a:r>
              <a:rPr lang="en-US" sz="1900" smtClean="0"/>
              <a:t>)</a:t>
            </a:r>
          </a:p>
          <a:p>
            <a:pPr lvl="2" eaLnBrk="1" hangingPunct="1">
              <a:lnSpc>
                <a:spcPct val="90000"/>
              </a:lnSpc>
            </a:pPr>
            <a:r>
              <a:rPr lang="en-US" sz="1900" smtClean="0"/>
              <a:t>Carboxy-terminal (H</a:t>
            </a:r>
            <a:r>
              <a:rPr lang="en-US" sz="1900" baseline="-25000" smtClean="0"/>
              <a:t>C</a:t>
            </a:r>
            <a:r>
              <a:rPr lang="en-US" sz="1900" smtClean="0"/>
              <a:t>)</a:t>
            </a:r>
            <a:endParaRPr lang="en-US" sz="1600" smtClean="0"/>
          </a:p>
        </p:txBody>
      </p:sp>
      <p:sp>
        <p:nvSpPr>
          <p:cNvPr id="7182" name="Text Box 14"/>
          <p:cNvSpPr txBox="1">
            <a:spLocks noChangeArrowheads="1"/>
          </p:cNvSpPr>
          <p:nvPr/>
        </p:nvSpPr>
        <p:spPr bwMode="auto">
          <a:xfrm>
            <a:off x="228600" y="990600"/>
            <a:ext cx="3962400" cy="2432050"/>
          </a:xfrm>
          <a:prstGeom prst="rect">
            <a:avLst/>
          </a:prstGeom>
          <a:noFill/>
          <a:ln w="9525">
            <a:noFill/>
            <a:miter lim="800000"/>
            <a:headEnd/>
            <a:tailEnd/>
          </a:ln>
          <a:effectLst/>
        </p:spPr>
        <p:txBody>
          <a:bodyPr>
            <a:spAutoFit/>
          </a:bodyPr>
          <a:lstStyle/>
          <a:p>
            <a:pPr algn="r">
              <a:spcBef>
                <a:spcPct val="20000"/>
              </a:spcBef>
              <a:buClr>
                <a:srgbClr val="FD2929"/>
              </a:buClr>
              <a:buSzPct val="60000"/>
              <a:buFont typeface="Wingdings" pitchFamily="2" charset="2"/>
              <a:buChar char="n"/>
              <a:defRPr/>
            </a:pPr>
            <a:r>
              <a:rPr lang="en-US">
                <a:effectLst/>
                <a:latin typeface="Arial" pitchFamily="34" charset="0"/>
              </a:rPr>
              <a:t>Light (L) Chain</a:t>
            </a:r>
            <a:r>
              <a:rPr lang="en-US" sz="2600">
                <a:effectLst/>
                <a:latin typeface="Arial" pitchFamily="34" charset="0"/>
              </a:rPr>
              <a:t> </a:t>
            </a:r>
          </a:p>
          <a:p>
            <a:pPr algn="r">
              <a:spcBef>
                <a:spcPct val="20000"/>
              </a:spcBef>
              <a:buClr>
                <a:srgbClr val="0099FF"/>
              </a:buClr>
              <a:buSzPct val="65000"/>
              <a:buFont typeface="Wingdings" pitchFamily="2" charset="2"/>
              <a:buChar char="u"/>
              <a:defRPr/>
            </a:pPr>
            <a:r>
              <a:rPr lang="en-US" sz="2100">
                <a:effectLst/>
              </a:rPr>
              <a:t>Zinc-endopeptidase activity </a:t>
            </a:r>
          </a:p>
          <a:p>
            <a:pPr algn="r">
              <a:spcBef>
                <a:spcPct val="20000"/>
              </a:spcBef>
              <a:buClr>
                <a:srgbClr val="0099FF"/>
              </a:buClr>
              <a:buSzPct val="65000"/>
              <a:buFont typeface="Wingdings" pitchFamily="2" charset="2"/>
              <a:buNone/>
              <a:defRPr/>
            </a:pPr>
            <a:r>
              <a:rPr lang="en-US" sz="2100">
                <a:effectLst/>
              </a:rPr>
              <a:t>specific for different protein </a:t>
            </a:r>
          </a:p>
          <a:p>
            <a:pPr algn="r">
              <a:spcBef>
                <a:spcPct val="20000"/>
              </a:spcBef>
              <a:buClr>
                <a:srgbClr val="0099FF"/>
              </a:buClr>
              <a:buSzPct val="65000"/>
              <a:buFont typeface="Wingdings" pitchFamily="2" charset="2"/>
              <a:buNone/>
              <a:defRPr/>
            </a:pPr>
            <a:r>
              <a:rPr lang="en-US" sz="2100">
                <a:effectLst/>
              </a:rPr>
              <a:t>components of vesicle fusion.</a:t>
            </a:r>
          </a:p>
          <a:p>
            <a:pPr lvl="1" algn="r">
              <a:spcBef>
                <a:spcPct val="20000"/>
              </a:spcBef>
              <a:buClr>
                <a:srgbClr val="0099FF"/>
              </a:buClr>
              <a:buSzPct val="65000"/>
              <a:buFont typeface="Wingdings" pitchFamily="2" charset="2"/>
              <a:buChar char="u"/>
              <a:defRPr/>
            </a:pPr>
            <a:r>
              <a:rPr lang="en-US" sz="2100">
                <a:effectLst/>
              </a:rPr>
              <a:t>50 kDa</a:t>
            </a:r>
          </a:p>
          <a:p>
            <a:pPr algn="r">
              <a:spcBef>
                <a:spcPct val="20000"/>
              </a:spcBef>
              <a:buClr>
                <a:srgbClr val="0099FF"/>
              </a:buClr>
              <a:buSzPct val="65000"/>
              <a:buFont typeface="Wingdings" pitchFamily="2" charset="2"/>
              <a:buNone/>
              <a:defRPr/>
            </a:pPr>
            <a:endParaRPr lang="en-US">
              <a:effectLst>
                <a:outerShdw blurRad="38100" dist="38100" dir="2700000" algn="tl">
                  <a:srgbClr val="800000"/>
                </a:outerShdw>
              </a:effectLst>
            </a:endParaRPr>
          </a:p>
        </p:txBody>
      </p:sp>
      <p:sp>
        <p:nvSpPr>
          <p:cNvPr id="7183" name="Text Box 15"/>
          <p:cNvSpPr txBox="1">
            <a:spLocks noChangeArrowheads="1"/>
          </p:cNvSpPr>
          <p:nvPr/>
        </p:nvSpPr>
        <p:spPr bwMode="auto">
          <a:xfrm>
            <a:off x="4572000" y="5029200"/>
            <a:ext cx="4572000" cy="1473200"/>
          </a:xfrm>
          <a:prstGeom prst="rect">
            <a:avLst/>
          </a:prstGeom>
          <a:noFill/>
          <a:ln w="9525">
            <a:noFill/>
            <a:miter lim="800000"/>
            <a:headEnd/>
            <a:tailEnd/>
          </a:ln>
          <a:effectLst/>
        </p:spPr>
        <p:txBody>
          <a:bodyPr>
            <a:spAutoFit/>
          </a:bodyPr>
          <a:lstStyle/>
          <a:p>
            <a:pPr lvl="1">
              <a:spcBef>
                <a:spcPct val="20000"/>
              </a:spcBef>
              <a:buClr>
                <a:srgbClr val="0099FF"/>
              </a:buClr>
              <a:buSzPct val="65000"/>
              <a:buFont typeface="Wingdings" pitchFamily="2" charset="2"/>
              <a:buChar char="u"/>
              <a:defRPr/>
            </a:pPr>
            <a:r>
              <a:rPr lang="en-US" sz="2000">
                <a:effectLst/>
              </a:rPr>
              <a:t>Responsible for binding and 	penetration of specific cells</a:t>
            </a:r>
            <a:endParaRPr lang="en-US" sz="2000" b="1">
              <a:effectLst/>
              <a:latin typeface="Arial" pitchFamily="34" charset="0"/>
            </a:endParaRPr>
          </a:p>
          <a:p>
            <a:pPr>
              <a:spcBef>
                <a:spcPct val="20000"/>
              </a:spcBef>
              <a:buClr>
                <a:srgbClr val="FD2929"/>
              </a:buClr>
              <a:buSzPct val="60000"/>
              <a:buFont typeface="Wingdings" pitchFamily="2" charset="2"/>
              <a:buChar char="n"/>
              <a:defRPr/>
            </a:pPr>
            <a:r>
              <a:rPr lang="en-US" sz="2300">
                <a:effectLst/>
                <a:latin typeface="Arial" pitchFamily="34" charset="0"/>
              </a:rPr>
              <a:t>Disulfide bond links two polypeptide chains</a:t>
            </a:r>
            <a:endParaRPr lang="en-US" sz="2300">
              <a:effectLst>
                <a:outerShdw blurRad="38100" dist="38100" dir="2700000" algn="tl">
                  <a:srgbClr val="800000"/>
                </a:outerShdw>
              </a:effectLst>
            </a:endParaRPr>
          </a:p>
        </p:txBody>
      </p:sp>
      <p:sp>
        <p:nvSpPr>
          <p:cNvPr id="4103" name="Rectangle 17"/>
          <p:cNvSpPr>
            <a:spLocks noChangeArrowheads="1"/>
          </p:cNvSpPr>
          <p:nvPr/>
        </p:nvSpPr>
        <p:spPr bwMode="auto">
          <a:xfrm>
            <a:off x="4572000" y="1066800"/>
            <a:ext cx="4114800" cy="457200"/>
          </a:xfrm>
          <a:prstGeom prst="rect">
            <a:avLst/>
          </a:prstGeom>
          <a:noFill/>
          <a:ln w="9525">
            <a:noFill/>
            <a:miter lim="800000"/>
            <a:headEnd/>
            <a:tailEnd/>
          </a:ln>
        </p:spPr>
        <p:txBody>
          <a:bodyPr>
            <a:spAutoFit/>
          </a:bodyPr>
          <a:lstStyle/>
          <a:p>
            <a:pPr algn="r">
              <a:spcBef>
                <a:spcPct val="50000"/>
              </a:spcBef>
            </a:pPr>
            <a:r>
              <a:rPr lang="en-US" sz="1200">
                <a:effectLst/>
              </a:rPr>
              <a:t>Singh, B.R. (2000). “Intimate details of the most poisonous poison.” </a:t>
            </a:r>
            <a:r>
              <a:rPr lang="en-US" sz="1200" u="sng">
                <a:effectLst/>
              </a:rPr>
              <a:t>Nature Structural Biology</a:t>
            </a:r>
            <a:r>
              <a:rPr lang="en-US" sz="1200">
                <a:effectLst/>
              </a:rPr>
              <a:t>. 7 617-619</a:t>
            </a:r>
          </a:p>
        </p:txBody>
      </p:sp>
      <p:sp>
        <p:nvSpPr>
          <p:cNvPr id="4104" name="Text Box 19"/>
          <p:cNvSpPr txBox="1">
            <a:spLocks noChangeArrowheads="1"/>
          </p:cNvSpPr>
          <p:nvPr/>
        </p:nvSpPr>
        <p:spPr bwMode="auto">
          <a:xfrm>
            <a:off x="1143000" y="3352800"/>
            <a:ext cx="2667000" cy="427038"/>
          </a:xfrm>
          <a:prstGeom prst="rect">
            <a:avLst/>
          </a:prstGeom>
          <a:noFill/>
          <a:ln w="9525">
            <a:noFill/>
            <a:miter lim="800000"/>
            <a:headEnd/>
            <a:tailEnd/>
          </a:ln>
        </p:spPr>
        <p:txBody>
          <a:bodyPr>
            <a:spAutoFit/>
          </a:bodyPr>
          <a:lstStyle/>
          <a:p>
            <a:pPr>
              <a:spcBef>
                <a:spcPct val="50000"/>
              </a:spcBef>
            </a:pPr>
            <a:r>
              <a:rPr lang="en-US" sz="2200">
                <a:solidFill>
                  <a:srgbClr val="E45C00"/>
                </a:solidFill>
                <a:effectLst/>
              </a:rPr>
              <a:t>Binds to nerve cells</a:t>
            </a:r>
          </a:p>
        </p:txBody>
      </p:sp>
      <p:sp>
        <p:nvSpPr>
          <p:cNvPr id="4105" name="Rectangle 20"/>
          <p:cNvSpPr>
            <a:spLocks noChangeArrowheads="1"/>
          </p:cNvSpPr>
          <p:nvPr/>
        </p:nvSpPr>
        <p:spPr bwMode="auto">
          <a:xfrm>
            <a:off x="6324600" y="4343400"/>
            <a:ext cx="2511425" cy="427038"/>
          </a:xfrm>
          <a:prstGeom prst="rect">
            <a:avLst/>
          </a:prstGeom>
          <a:noFill/>
          <a:ln w="9525">
            <a:noFill/>
            <a:miter lim="800000"/>
            <a:headEnd/>
            <a:tailEnd/>
          </a:ln>
        </p:spPr>
        <p:txBody>
          <a:bodyPr wrap="none">
            <a:spAutoFit/>
          </a:bodyPr>
          <a:lstStyle/>
          <a:p>
            <a:pPr>
              <a:spcBef>
                <a:spcPct val="50000"/>
              </a:spcBef>
            </a:pPr>
            <a:r>
              <a:rPr lang="en-US" sz="2200">
                <a:solidFill>
                  <a:srgbClr val="E45C00"/>
                </a:solidFill>
                <a:effectLst/>
              </a:rPr>
              <a:t>Translocates L chain</a:t>
            </a:r>
          </a:p>
        </p:txBody>
      </p:sp>
    </p:spTree>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smtClean="0"/>
              <a:t>3D Representation</a:t>
            </a:r>
          </a:p>
        </p:txBody>
      </p:sp>
      <p:sp>
        <p:nvSpPr>
          <p:cNvPr id="5124" name="Text Box 5"/>
          <p:cNvSpPr txBox="1">
            <a:spLocks noChangeArrowheads="1"/>
          </p:cNvSpPr>
          <p:nvPr/>
        </p:nvSpPr>
        <p:spPr bwMode="auto">
          <a:xfrm>
            <a:off x="381000" y="6172200"/>
            <a:ext cx="8458200" cy="336550"/>
          </a:xfrm>
          <a:prstGeom prst="rect">
            <a:avLst/>
          </a:prstGeom>
          <a:noFill/>
          <a:ln w="9525">
            <a:noFill/>
            <a:miter lim="800000"/>
            <a:headEnd/>
            <a:tailEnd/>
          </a:ln>
        </p:spPr>
        <p:txBody>
          <a:bodyPr>
            <a:spAutoFit/>
          </a:bodyPr>
          <a:lstStyle/>
          <a:p>
            <a:pPr>
              <a:spcBef>
                <a:spcPct val="50000"/>
              </a:spcBef>
            </a:pPr>
            <a:r>
              <a:rPr lang="en-US" sz="1600">
                <a:effectLst/>
              </a:rPr>
              <a:t>Hanson, M. “Cocrystal structure of synaptobreven-II bound to BoNT/B.” </a:t>
            </a:r>
            <a:r>
              <a:rPr lang="en-US" sz="1600" u="sng">
                <a:effectLst/>
              </a:rPr>
              <a:t>Nature</a:t>
            </a:r>
            <a:r>
              <a:rPr lang="en-US" sz="1600">
                <a:effectLst/>
              </a:rPr>
              <a:t>.  7, 687-692 (2000).</a:t>
            </a:r>
          </a:p>
        </p:txBody>
      </p:sp>
      <p:graphicFrame>
        <p:nvGraphicFramePr>
          <p:cNvPr id="5122" name="Object 9"/>
          <p:cNvGraphicFramePr>
            <a:graphicFrameLocks noChangeAspect="1"/>
          </p:cNvGraphicFramePr>
          <p:nvPr/>
        </p:nvGraphicFramePr>
        <p:xfrm>
          <a:off x="2286000" y="1828800"/>
          <a:ext cx="4618038" cy="3946525"/>
        </p:xfrm>
        <a:graphic>
          <a:graphicData uri="http://schemas.openxmlformats.org/presentationml/2006/ole">
            <p:oleObj spid="_x0000_s3074" name="Image" r:id="rId4" imgW="4206142" imgH="3596188" progId="">
              <p:embed/>
            </p:oleObj>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title"/>
          </p:nvPr>
        </p:nvSpPr>
        <p:spPr/>
        <p:txBody>
          <a:bodyPr/>
          <a:lstStyle/>
          <a:p>
            <a:pPr eaLnBrk="1" hangingPunct="1"/>
            <a:r>
              <a:rPr lang="en-US" smtClean="0"/>
              <a:t>Living Conditions</a:t>
            </a:r>
          </a:p>
        </p:txBody>
      </p:sp>
      <p:sp>
        <p:nvSpPr>
          <p:cNvPr id="25603" name="Rectangle 7"/>
          <p:cNvSpPr>
            <a:spLocks noGrp="1" noChangeArrowheads="1"/>
          </p:cNvSpPr>
          <p:nvPr>
            <p:ph type="body" idx="1"/>
          </p:nvPr>
        </p:nvSpPr>
        <p:spPr/>
        <p:txBody>
          <a:bodyPr>
            <a:normAutofit lnSpcReduction="10000"/>
          </a:bodyPr>
          <a:lstStyle/>
          <a:p>
            <a:pPr eaLnBrk="1" hangingPunct="1"/>
            <a:r>
              <a:rPr lang="en-US" smtClean="0"/>
              <a:t>Limiting Factors</a:t>
            </a:r>
          </a:p>
          <a:p>
            <a:pPr lvl="1" eaLnBrk="1" hangingPunct="1"/>
            <a:r>
              <a:rPr lang="en-US" smtClean="0"/>
              <a:t>Low pH (acidic) </a:t>
            </a:r>
          </a:p>
          <a:p>
            <a:pPr lvl="2" eaLnBrk="1" hangingPunct="1"/>
            <a:r>
              <a:rPr lang="en-US" smtClean="0"/>
              <a:t>In the stomach, BoNTs occur in complexes with other proteins that protect it from acidity</a:t>
            </a:r>
          </a:p>
          <a:p>
            <a:pPr lvl="2" eaLnBrk="1" hangingPunct="1"/>
            <a:r>
              <a:rPr lang="en-US" smtClean="0"/>
              <a:t>In the less acidic intestine, the complex disassociates and BoNT is then absorbed through the epithelial layer and enters the circulatory system</a:t>
            </a:r>
          </a:p>
          <a:p>
            <a:pPr lvl="1" eaLnBrk="1" hangingPunct="1"/>
            <a:r>
              <a:rPr lang="en-US" smtClean="0"/>
              <a:t>Nitrite, ascorbic acid, phenolic antioxidants, ascorbates</a:t>
            </a:r>
          </a:p>
          <a:p>
            <a:pPr lvl="1" eaLnBrk="1" hangingPunct="1"/>
            <a:r>
              <a:rPr lang="en-US" smtClean="0"/>
              <a:t>Increase in calcium level counters the effects of BoNTs A and E</a:t>
            </a:r>
          </a:p>
        </p:txBody>
      </p:sp>
    </p:spTree>
  </p:cSld>
  <p:clrMapOvr>
    <a:masterClrMapping/>
  </p:clrMapOvr>
  <p:transition>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Living Conditions (continued)</a:t>
            </a:r>
          </a:p>
        </p:txBody>
      </p:sp>
      <p:sp>
        <p:nvSpPr>
          <p:cNvPr id="26627" name="Rectangle 3"/>
          <p:cNvSpPr>
            <a:spLocks noGrp="1" noChangeArrowheads="1"/>
          </p:cNvSpPr>
          <p:nvPr>
            <p:ph type="body" idx="1"/>
          </p:nvPr>
        </p:nvSpPr>
        <p:spPr/>
        <p:txBody>
          <a:bodyPr>
            <a:normAutofit fontScale="92500"/>
          </a:bodyPr>
          <a:lstStyle/>
          <a:p>
            <a:pPr eaLnBrk="1" hangingPunct="1"/>
            <a:r>
              <a:rPr lang="en-US" smtClean="0"/>
              <a:t>Limiting Factors (continued)</a:t>
            </a:r>
          </a:p>
          <a:p>
            <a:pPr lvl="1" eaLnBrk="1" hangingPunct="1"/>
            <a:r>
              <a:rPr lang="en-US" smtClean="0"/>
              <a:t>Temperature</a:t>
            </a:r>
          </a:p>
          <a:p>
            <a:pPr lvl="1" eaLnBrk="1" hangingPunct="1"/>
            <a:r>
              <a:rPr lang="en-US" smtClean="0"/>
              <a:t>pH</a:t>
            </a:r>
          </a:p>
          <a:p>
            <a:pPr lvl="1" eaLnBrk="1" hangingPunct="1"/>
            <a:r>
              <a:rPr lang="en-US" smtClean="0"/>
              <a:t>Water activity: Dehydration or addition of NaCl</a:t>
            </a:r>
          </a:p>
          <a:p>
            <a:pPr lvl="1" eaLnBrk="1" hangingPunct="1"/>
            <a:r>
              <a:rPr lang="en-US" smtClean="0"/>
              <a:t>Redox potential: Oxygen </a:t>
            </a:r>
          </a:p>
          <a:p>
            <a:pPr lvl="1" eaLnBrk="1" hangingPunct="1"/>
            <a:r>
              <a:rPr lang="en-US" smtClean="0"/>
              <a:t>Competing microorganisms</a:t>
            </a:r>
          </a:p>
          <a:p>
            <a:pPr lvl="1" eaLnBrk="1" hangingPunct="1">
              <a:buFont typeface="Wingdings" pitchFamily="2" charset="2"/>
              <a:buNone/>
            </a:pPr>
            <a:endParaRPr lang="en-US" sz="1600" i="1" smtClean="0"/>
          </a:p>
          <a:p>
            <a:pPr eaLnBrk="1" hangingPunct="1"/>
            <a:r>
              <a:rPr lang="en-US" i="1" smtClean="0"/>
              <a:t>C. botulinum </a:t>
            </a:r>
            <a:r>
              <a:rPr lang="en-US" smtClean="0"/>
              <a:t>spores: More resilient</a:t>
            </a:r>
          </a:p>
          <a:p>
            <a:pPr lvl="1" eaLnBrk="1" hangingPunct="1"/>
            <a:r>
              <a:rPr lang="en-US" smtClean="0"/>
              <a:t>Less susceptible to limiting conditions for the bacteria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4000" smtClean="0"/>
              <a:t>The Smart Stuff</a:t>
            </a:r>
            <a:r>
              <a:rPr lang="en-US" smtClean="0"/>
              <a:t> </a:t>
            </a:r>
          </a:p>
        </p:txBody>
      </p:sp>
      <p:sp>
        <p:nvSpPr>
          <p:cNvPr id="13315" name="Rectangle 3"/>
          <p:cNvSpPr>
            <a:spLocks noGrp="1" noChangeArrowheads="1"/>
          </p:cNvSpPr>
          <p:nvPr>
            <p:ph type="body" idx="1"/>
          </p:nvPr>
        </p:nvSpPr>
        <p:spPr>
          <a:xfrm>
            <a:off x="685800" y="1981200"/>
            <a:ext cx="7772400" cy="4724400"/>
          </a:xfrm>
        </p:spPr>
        <p:txBody>
          <a:bodyPr/>
          <a:lstStyle/>
          <a:p>
            <a:pPr eaLnBrk="1" hangingPunct="1">
              <a:lnSpc>
                <a:spcPct val="90000"/>
              </a:lnSpc>
            </a:pPr>
            <a:r>
              <a:rPr lang="en-US" smtClean="0"/>
              <a:t>Structure:</a:t>
            </a:r>
          </a:p>
          <a:p>
            <a:pPr lvl="1" eaLnBrk="1" hangingPunct="1">
              <a:lnSpc>
                <a:spcPct val="90000"/>
              </a:lnSpc>
            </a:pPr>
            <a:r>
              <a:rPr lang="en-US" smtClean="0"/>
              <a:t>Translated as a single chain precursor (pretoxin)</a:t>
            </a:r>
          </a:p>
          <a:p>
            <a:pPr lvl="2" eaLnBrk="1" hangingPunct="1">
              <a:lnSpc>
                <a:spcPct val="90000"/>
              </a:lnSpc>
            </a:pPr>
            <a:r>
              <a:rPr lang="en-US" smtClean="0"/>
              <a:t>Cleaved to generate fully active neurotoxin composed of a light chain (LC) and heavy chain (H)</a:t>
            </a:r>
          </a:p>
          <a:p>
            <a:pPr lvl="2" eaLnBrk="1" hangingPunct="1">
              <a:lnSpc>
                <a:spcPct val="90000"/>
              </a:lnSpc>
            </a:pPr>
            <a:r>
              <a:rPr lang="en-US" smtClean="0"/>
              <a:t>Light and heavy chains linked by single disulfide bridge</a:t>
            </a:r>
          </a:p>
          <a:p>
            <a:pPr lvl="2" eaLnBrk="1" hangingPunct="1">
              <a:lnSpc>
                <a:spcPct val="90000"/>
              </a:lnSpc>
            </a:pPr>
            <a:r>
              <a:rPr lang="en-US" smtClean="0"/>
              <a:t>Light chain acts as an endopeptidase</a:t>
            </a:r>
          </a:p>
          <a:p>
            <a:pPr lvl="2" eaLnBrk="1" hangingPunct="1">
              <a:lnSpc>
                <a:spcPct val="90000"/>
              </a:lnSpc>
            </a:pPr>
            <a:r>
              <a:rPr lang="en-US" smtClean="0"/>
              <a:t>When bridge is intact, BoNT has no catalytic activity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type="title"/>
          </p:nvPr>
        </p:nvSpPr>
        <p:spPr/>
        <p:txBody>
          <a:bodyPr>
            <a:normAutofit fontScale="90000"/>
          </a:bodyPr>
          <a:lstStyle/>
          <a:p>
            <a:pPr eaLnBrk="1" hangingPunct="1"/>
            <a:r>
              <a:rPr lang="en-US" smtClean="0"/>
              <a:t>Normal Neurotransmitter Release at the NMJ</a:t>
            </a:r>
          </a:p>
        </p:txBody>
      </p:sp>
      <p:sp>
        <p:nvSpPr>
          <p:cNvPr id="27651" name="Text Box 9"/>
          <p:cNvSpPr txBox="1">
            <a:spLocks noChangeArrowheads="1"/>
          </p:cNvSpPr>
          <p:nvPr/>
        </p:nvSpPr>
        <p:spPr bwMode="auto">
          <a:xfrm>
            <a:off x="609600" y="6324600"/>
            <a:ext cx="7924800" cy="336550"/>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1600">
                <a:effectLst/>
              </a:rPr>
              <a:t>Arnon, S. et. al.  “Botulinum Toxin as a Biological Weapon.”  </a:t>
            </a:r>
            <a:r>
              <a:rPr lang="en-US" sz="1600" u="sng">
                <a:effectLst/>
              </a:rPr>
              <a:t>JAMA</a:t>
            </a:r>
            <a:r>
              <a:rPr lang="en-US" sz="1600">
                <a:effectLst/>
              </a:rPr>
              <a:t>. 1059-70 (2001).</a:t>
            </a:r>
          </a:p>
        </p:txBody>
      </p:sp>
      <p:pic>
        <p:nvPicPr>
          <p:cNvPr id="9232" name="Picture 16" descr="C:\Documents and Settings\Owner\My Documents\My Pictures\Zubay\A picture copy.jpg"/>
          <p:cNvPicPr>
            <a:picLocks noChangeAspect="1" noChangeArrowheads="1"/>
          </p:cNvPicPr>
          <p:nvPr/>
        </p:nvPicPr>
        <p:blipFill>
          <a:blip r:embed="rId3"/>
          <a:srcRect/>
          <a:stretch>
            <a:fillRect/>
          </a:stretch>
        </p:blipFill>
        <p:spPr bwMode="auto">
          <a:xfrm>
            <a:off x="914400" y="1676400"/>
            <a:ext cx="7267575" cy="4514850"/>
          </a:xfrm>
          <a:prstGeom prst="rect">
            <a:avLst/>
          </a:prstGeom>
          <a:noFill/>
          <a:ln w="9525">
            <a:noFill/>
            <a:miter lim="800000"/>
            <a:headEnd/>
            <a:tailEnd/>
          </a:ln>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9232"/>
                                        </p:tgtEl>
                                        <p:attrNameLst>
                                          <p:attrName>style.visibility</p:attrName>
                                        </p:attrNameLst>
                                      </p:cBhvr>
                                      <p:to>
                                        <p:strVal val="visible"/>
                                      </p:to>
                                    </p:set>
                                    <p:anim calcmode="lin" valueType="num">
                                      <p:cBhvr>
                                        <p:cTn id="7" dur="500" fill="hold"/>
                                        <p:tgtEl>
                                          <p:spTgt spid="9232"/>
                                        </p:tgtEl>
                                        <p:attrNameLst>
                                          <p:attrName>ppt_w</p:attrName>
                                        </p:attrNameLst>
                                      </p:cBhvr>
                                      <p:tavLst>
                                        <p:tav tm="0">
                                          <p:val>
                                            <p:fltVal val="0"/>
                                          </p:val>
                                        </p:tav>
                                        <p:tav tm="100000">
                                          <p:val>
                                            <p:strVal val="#ppt_w"/>
                                          </p:val>
                                        </p:tav>
                                      </p:tavLst>
                                    </p:anim>
                                    <p:anim calcmode="lin" valueType="num">
                                      <p:cBhvr>
                                        <p:cTn id="8" dur="500" fill="hold"/>
                                        <p:tgtEl>
                                          <p:spTgt spid="9232"/>
                                        </p:tgtEl>
                                        <p:attrNameLst>
                                          <p:attrName>ppt_h</p:attrName>
                                        </p:attrNameLst>
                                      </p:cBhvr>
                                      <p:tavLst>
                                        <p:tav tm="0">
                                          <p:val>
                                            <p:fltVal val="0"/>
                                          </p:val>
                                        </p:tav>
                                        <p:tav tm="100000">
                                          <p:val>
                                            <p:strVal val="#ppt_h"/>
                                          </p:val>
                                        </p:tav>
                                      </p:tavLst>
                                    </p:anim>
                                    <p:anim calcmode="lin" valueType="num">
                                      <p:cBhvr>
                                        <p:cTn id="9" dur="500" fill="hold"/>
                                        <p:tgtEl>
                                          <p:spTgt spid="9232"/>
                                        </p:tgtEl>
                                        <p:attrNameLst>
                                          <p:attrName>ppt_x</p:attrName>
                                        </p:attrNameLst>
                                      </p:cBhvr>
                                      <p:tavLst>
                                        <p:tav tm="0">
                                          <p:val>
                                            <p:fltVal val="0.5"/>
                                          </p:val>
                                        </p:tav>
                                        <p:tav tm="100000">
                                          <p:val>
                                            <p:strVal val="#ppt_x"/>
                                          </p:val>
                                        </p:tav>
                                      </p:tavLst>
                                    </p:anim>
                                    <p:anim calcmode="lin" valueType="num">
                                      <p:cBhvr>
                                        <p:cTn id="10" dur="500" fill="hold"/>
                                        <p:tgtEl>
                                          <p:spTgt spid="923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smtClean="0"/>
              <a:t>Outbreaks of Botulism</a:t>
            </a:r>
          </a:p>
        </p:txBody>
      </p:sp>
      <p:sp>
        <p:nvSpPr>
          <p:cNvPr id="14339" name="Rectangle 3"/>
          <p:cNvSpPr>
            <a:spLocks noGrp="1" noChangeArrowheads="1"/>
          </p:cNvSpPr>
          <p:nvPr>
            <p:ph type="body" idx="1"/>
          </p:nvPr>
        </p:nvSpPr>
        <p:spPr>
          <a:xfrm>
            <a:off x="685800" y="1600200"/>
            <a:ext cx="7772400" cy="4114800"/>
          </a:xfrm>
        </p:spPr>
        <p:txBody>
          <a:bodyPr>
            <a:normAutofit lnSpcReduction="10000"/>
          </a:bodyPr>
          <a:lstStyle/>
          <a:p>
            <a:pPr eaLnBrk="1" hangingPunct="1">
              <a:lnSpc>
                <a:spcPct val="90000"/>
              </a:lnSpc>
            </a:pPr>
            <a:r>
              <a:rPr lang="en-US" sz="2600" dirty="0" smtClean="0"/>
              <a:t>January 1998, Buenos Aires, Argentina.  Nine of 21 bus drivers developed </a:t>
            </a:r>
            <a:r>
              <a:rPr lang="en-US" sz="2600" dirty="0" err="1" smtClean="0"/>
              <a:t>foodborne</a:t>
            </a:r>
            <a:r>
              <a:rPr lang="en-US" sz="2600" dirty="0" smtClean="0"/>
              <a:t> botulism.</a:t>
            </a:r>
          </a:p>
          <a:p>
            <a:pPr eaLnBrk="1" hangingPunct="1">
              <a:lnSpc>
                <a:spcPct val="90000"/>
              </a:lnSpc>
            </a:pPr>
            <a:r>
              <a:rPr lang="en-US" sz="2600" dirty="0" smtClean="0"/>
              <a:t>Symptoms included acute cranial nerve dysfunction including </a:t>
            </a:r>
            <a:r>
              <a:rPr lang="en-US" sz="2600" dirty="0" err="1" smtClean="0"/>
              <a:t>ptosis</a:t>
            </a:r>
            <a:r>
              <a:rPr lang="en-US" sz="2600" dirty="0" smtClean="0"/>
              <a:t>, </a:t>
            </a:r>
            <a:r>
              <a:rPr lang="en-US" sz="2600" dirty="0" err="1" smtClean="0"/>
              <a:t>dysphagia</a:t>
            </a:r>
            <a:r>
              <a:rPr lang="en-US" sz="2600" dirty="0" smtClean="0"/>
              <a:t>, blurred vision, motor weakness, respiratory failure.</a:t>
            </a:r>
          </a:p>
          <a:p>
            <a:pPr eaLnBrk="1" hangingPunct="1">
              <a:lnSpc>
                <a:spcPct val="90000"/>
              </a:lnSpc>
            </a:pPr>
            <a:r>
              <a:rPr lang="en-US" sz="2600" dirty="0" smtClean="0"/>
              <a:t>Attributed to </a:t>
            </a:r>
            <a:r>
              <a:rPr lang="en-US" sz="2600" i="1" dirty="0" err="1" smtClean="0"/>
              <a:t>matabre</a:t>
            </a:r>
            <a:r>
              <a:rPr lang="en-US" sz="2600" dirty="0" smtClean="0"/>
              <a:t>, which was boiled at 78-80ºC for four hours, sealed in plastic wrap, and inadequately refrigerated.</a:t>
            </a:r>
          </a:p>
          <a:p>
            <a:pPr eaLnBrk="1" hangingPunct="1">
              <a:lnSpc>
                <a:spcPct val="90000"/>
              </a:lnSpc>
            </a:pPr>
            <a:r>
              <a:rPr lang="en-US" sz="2600" dirty="0" smtClean="0"/>
              <a:t>Not adequately cooked, stored in anaerobic environment, and refrigerated only at 10ºC.</a:t>
            </a:r>
          </a:p>
          <a:p>
            <a:pPr eaLnBrk="1" hangingPunct="1">
              <a:lnSpc>
                <a:spcPct val="90000"/>
              </a:lnSpc>
            </a:pPr>
            <a:r>
              <a:rPr lang="en-US" sz="2600" dirty="0" smtClean="0"/>
              <a:t>No fatalities</a:t>
            </a:r>
          </a:p>
          <a:p>
            <a:pPr eaLnBrk="1" hangingPunct="1">
              <a:lnSpc>
                <a:spcPct val="90000"/>
              </a:lnSpc>
            </a:pPr>
            <a:endParaRPr lang="en-US" sz="2600"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BoNTs Affect:</a:t>
            </a:r>
          </a:p>
        </p:txBody>
      </p:sp>
      <p:sp>
        <p:nvSpPr>
          <p:cNvPr id="28675" name="Rectangle 3"/>
          <p:cNvSpPr>
            <a:spLocks noGrp="1" noChangeArrowheads="1"/>
          </p:cNvSpPr>
          <p:nvPr>
            <p:ph type="body" idx="1"/>
          </p:nvPr>
        </p:nvSpPr>
        <p:spPr/>
        <p:txBody>
          <a:bodyPr/>
          <a:lstStyle/>
          <a:p>
            <a:pPr eaLnBrk="1" hangingPunct="1"/>
            <a:r>
              <a:rPr lang="en-US" smtClean="0"/>
              <a:t>Botulinum Neurotoxins act in the peripheral nervous system.</a:t>
            </a:r>
          </a:p>
          <a:p>
            <a:pPr lvl="1" eaLnBrk="1" hangingPunct="1"/>
            <a:r>
              <a:rPr lang="en-US" smtClean="0"/>
              <a:t>Neuromuscular junction (NMJ)</a:t>
            </a:r>
          </a:p>
          <a:p>
            <a:pPr eaLnBrk="1" hangingPunct="1"/>
            <a:r>
              <a:rPr lang="en-US" smtClean="0"/>
              <a:t>Parasympathetic cholinergic blockade</a:t>
            </a:r>
          </a:p>
          <a:p>
            <a:pPr eaLnBrk="1" hangingPunct="1"/>
            <a:endParaRPr lang="en-US"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noChangeArrowheads="1"/>
          </p:cNvSpPr>
          <p:nvPr>
            <p:ph type="title"/>
          </p:nvPr>
        </p:nvSpPr>
        <p:spPr/>
        <p:txBody>
          <a:bodyPr/>
          <a:lstStyle/>
          <a:p>
            <a:pPr eaLnBrk="1" hangingPunct="1"/>
            <a:r>
              <a:rPr lang="en-US" smtClean="0"/>
              <a:t>Mechanism</a:t>
            </a:r>
          </a:p>
        </p:txBody>
      </p:sp>
      <p:sp>
        <p:nvSpPr>
          <p:cNvPr id="29699" name="Rectangle 7"/>
          <p:cNvSpPr>
            <a:spLocks noGrp="1" noChangeArrowheads="1"/>
          </p:cNvSpPr>
          <p:nvPr>
            <p:ph type="body" idx="1"/>
          </p:nvPr>
        </p:nvSpPr>
        <p:spPr/>
        <p:txBody>
          <a:bodyPr/>
          <a:lstStyle/>
          <a:p>
            <a:pPr marL="533400" indent="-533400" eaLnBrk="1" hangingPunct="1">
              <a:buSzPct val="80000"/>
              <a:buFont typeface="Wingdings" pitchFamily="2" charset="2"/>
              <a:buAutoNum type="arabicPeriod"/>
            </a:pPr>
            <a:r>
              <a:rPr lang="en-US" smtClean="0"/>
              <a:t>Binding &amp; Internalization</a:t>
            </a:r>
          </a:p>
          <a:p>
            <a:pPr marL="533400" indent="-533400" eaLnBrk="1" hangingPunct="1">
              <a:buSzPct val="80000"/>
              <a:buFont typeface="Wingdings" pitchFamily="2" charset="2"/>
              <a:buAutoNum type="arabicPeriod"/>
            </a:pPr>
            <a:r>
              <a:rPr lang="en-US" smtClean="0"/>
              <a:t>Membrane Translocation</a:t>
            </a:r>
          </a:p>
          <a:p>
            <a:pPr marL="533400" indent="-533400" eaLnBrk="1" hangingPunct="1">
              <a:buSzPct val="80000"/>
              <a:buFont typeface="Wingdings" pitchFamily="2" charset="2"/>
              <a:buAutoNum type="arabicPeriod"/>
            </a:pPr>
            <a:r>
              <a:rPr lang="en-US" smtClean="0"/>
              <a:t>Enzymatic Target Modification</a:t>
            </a:r>
          </a:p>
        </p:txBody>
      </p:sp>
    </p:spTree>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09600" y="304800"/>
            <a:ext cx="7924800" cy="1143000"/>
          </a:xfrm>
        </p:spPr>
        <p:txBody>
          <a:bodyPr/>
          <a:lstStyle/>
          <a:p>
            <a:pPr eaLnBrk="1" hangingPunct="1"/>
            <a:r>
              <a:rPr lang="en-US" smtClean="0"/>
              <a:t>Exposure to BoNT</a:t>
            </a:r>
          </a:p>
        </p:txBody>
      </p:sp>
      <p:pic>
        <p:nvPicPr>
          <p:cNvPr id="39940" name="Picture 4" descr="C:\Documents and Settings\Owner\My Documents\My Pictures\Zubay\B picture.jpg"/>
          <p:cNvPicPr>
            <a:picLocks noChangeAspect="1" noChangeArrowheads="1"/>
          </p:cNvPicPr>
          <p:nvPr/>
        </p:nvPicPr>
        <p:blipFill>
          <a:blip r:embed="rId3"/>
          <a:srcRect/>
          <a:stretch>
            <a:fillRect/>
          </a:stretch>
        </p:blipFill>
        <p:spPr bwMode="auto">
          <a:xfrm>
            <a:off x="838200" y="1524000"/>
            <a:ext cx="7359650" cy="4640263"/>
          </a:xfrm>
          <a:prstGeom prst="rect">
            <a:avLst/>
          </a:prstGeom>
          <a:noFill/>
          <a:ln w="9525">
            <a:noFill/>
            <a:miter lim="800000"/>
            <a:headEnd/>
            <a:tailEnd/>
          </a:ln>
        </p:spPr>
      </p:pic>
      <p:sp>
        <p:nvSpPr>
          <p:cNvPr id="30724" name="Text Box 5"/>
          <p:cNvSpPr txBox="1">
            <a:spLocks noChangeArrowheads="1"/>
          </p:cNvSpPr>
          <p:nvPr/>
        </p:nvSpPr>
        <p:spPr bwMode="auto">
          <a:xfrm>
            <a:off x="609600" y="6248400"/>
            <a:ext cx="7924800" cy="336550"/>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1600">
                <a:effectLst/>
              </a:rPr>
              <a:t>Arnon, S. et. al.  “Botulinum Toxin as a Biological Weapon.”  </a:t>
            </a:r>
            <a:r>
              <a:rPr lang="en-US" sz="1600" u="sng">
                <a:effectLst/>
              </a:rPr>
              <a:t>JAMA</a:t>
            </a:r>
            <a:r>
              <a:rPr lang="en-US" sz="1600">
                <a:effectLst/>
              </a:rPr>
              <a:t>. 1059-70 (2001).</a:t>
            </a:r>
          </a:p>
        </p:txBody>
      </p:sp>
      <p:sp>
        <p:nvSpPr>
          <p:cNvPr id="5" name="Rectangle 4"/>
          <p:cNvSpPr/>
          <p:nvPr/>
        </p:nvSpPr>
        <p:spPr>
          <a:xfrm>
            <a:off x="-511175" y="-2316013"/>
            <a:ext cx="2286000" cy="7848302"/>
          </a:xfrm>
          <a:prstGeom prst="rect">
            <a:avLst/>
          </a:prstGeom>
        </p:spPr>
        <p:txBody>
          <a:bodyPr>
            <a:spAutoFit/>
          </a:bodyPr>
          <a:lstStyle/>
          <a:p>
            <a:r>
              <a:rPr lang="en-US" b="0" i="1" dirty="0" smtClean="0">
                <a:solidFill>
                  <a:srgbClr val="666666"/>
                </a:solidFill>
                <a:latin typeface="Georgia"/>
              </a:rPr>
              <a:t>Behaviorism and </a:t>
            </a:r>
            <a:r>
              <a:rPr lang="en-US" b="0" i="1" dirty="0" err="1" smtClean="0">
                <a:solidFill>
                  <a:srgbClr val="666666"/>
                </a:solidFill>
                <a:latin typeface="Georgia"/>
              </a:rPr>
              <a:t>mentalism</a:t>
            </a:r>
            <a:r>
              <a:rPr lang="en-US" b="0" i="1" dirty="0" smtClean="0">
                <a:solidFill>
                  <a:srgbClr val="666666"/>
                </a:solidFill>
                <a:latin typeface="Georgia"/>
              </a:rPr>
              <a:t> are two theories that involve the mind, but one is based on empirical observation and the other is based on pure belief. Behaviorism is a topic that you learn about in a psychology course, a theory that behavior is in response to conditioning without regard to feelings, and </a:t>
            </a:r>
            <a:r>
              <a:rPr lang="en-US" b="0" i="1" dirty="0" err="1" smtClean="0">
                <a:solidFill>
                  <a:srgbClr val="666666"/>
                </a:solidFill>
                <a:latin typeface="Georgia"/>
              </a:rPr>
              <a:t>mentalism</a:t>
            </a:r>
            <a:r>
              <a:rPr lang="en-US" b="0" i="1" smtClean="0">
                <a:solidFill>
                  <a:srgbClr val="666666"/>
                </a:solidFill>
                <a:latin typeface="Georgia"/>
              </a:rPr>
              <a:t>, a theory based on mental perception and thought processes, can be learned through experience or through an apprenticeship with an experienced mentalist.</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39940"/>
                                        </p:tgtEl>
                                        <p:attrNameLst>
                                          <p:attrName>style.visibility</p:attrName>
                                        </p:attrNameLst>
                                      </p:cBhvr>
                                      <p:to>
                                        <p:strVal val="visible"/>
                                      </p:to>
                                    </p:set>
                                    <p:anim calcmode="lin" valueType="num">
                                      <p:cBhvr>
                                        <p:cTn id="7" dur="500" fill="hold"/>
                                        <p:tgtEl>
                                          <p:spTgt spid="39940"/>
                                        </p:tgtEl>
                                        <p:attrNameLst>
                                          <p:attrName>ppt_w</p:attrName>
                                        </p:attrNameLst>
                                      </p:cBhvr>
                                      <p:tavLst>
                                        <p:tav tm="0">
                                          <p:val>
                                            <p:fltVal val="0"/>
                                          </p:val>
                                        </p:tav>
                                        <p:tav tm="100000">
                                          <p:val>
                                            <p:strVal val="#ppt_w"/>
                                          </p:val>
                                        </p:tav>
                                      </p:tavLst>
                                    </p:anim>
                                    <p:anim calcmode="lin" valueType="num">
                                      <p:cBhvr>
                                        <p:cTn id="8" dur="500" fill="hold"/>
                                        <p:tgtEl>
                                          <p:spTgt spid="39940"/>
                                        </p:tgtEl>
                                        <p:attrNameLst>
                                          <p:attrName>ppt_h</p:attrName>
                                        </p:attrNameLst>
                                      </p:cBhvr>
                                      <p:tavLst>
                                        <p:tav tm="0">
                                          <p:val>
                                            <p:fltVal val="0"/>
                                          </p:val>
                                        </p:tav>
                                        <p:tav tm="100000">
                                          <p:val>
                                            <p:strVal val="#ppt_h"/>
                                          </p:val>
                                        </p:tav>
                                      </p:tavLst>
                                    </p:anim>
                                    <p:anim calcmode="lin" valueType="num">
                                      <p:cBhvr>
                                        <p:cTn id="9" dur="500" fill="hold"/>
                                        <p:tgtEl>
                                          <p:spTgt spid="39940"/>
                                        </p:tgtEl>
                                        <p:attrNameLst>
                                          <p:attrName>ppt_x</p:attrName>
                                        </p:attrNameLst>
                                      </p:cBhvr>
                                      <p:tavLst>
                                        <p:tav tm="0">
                                          <p:val>
                                            <p:fltVal val="0.5"/>
                                          </p:val>
                                        </p:tav>
                                        <p:tav tm="100000">
                                          <p:val>
                                            <p:strVal val="#ppt_x"/>
                                          </p:val>
                                        </p:tav>
                                      </p:tavLst>
                                    </p:anim>
                                    <p:anim calcmode="lin" valueType="num">
                                      <p:cBhvr>
                                        <p:cTn id="10" dur="500" fill="hold"/>
                                        <p:tgtEl>
                                          <p:spTgt spid="399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6"/>
          <p:cNvSpPr>
            <a:spLocks noGrp="1" noChangeArrowheads="1"/>
          </p:cNvSpPr>
          <p:nvPr>
            <p:ph type="title"/>
          </p:nvPr>
        </p:nvSpPr>
        <p:spPr/>
        <p:txBody>
          <a:bodyPr/>
          <a:lstStyle/>
          <a:p>
            <a:pPr marL="914400" indent="-914400" eaLnBrk="1" hangingPunct="1">
              <a:buFontTx/>
              <a:buAutoNum type="arabicPeriod"/>
            </a:pPr>
            <a:r>
              <a:rPr lang="en-US" smtClean="0"/>
              <a:t>Binding</a:t>
            </a:r>
          </a:p>
        </p:txBody>
      </p:sp>
      <p:sp>
        <p:nvSpPr>
          <p:cNvPr id="7172" name="Rectangle 7"/>
          <p:cNvSpPr>
            <a:spLocks noGrp="1" noChangeArrowheads="1"/>
          </p:cNvSpPr>
          <p:nvPr>
            <p:ph type="body" idx="1"/>
          </p:nvPr>
        </p:nvSpPr>
        <p:spPr>
          <a:xfrm>
            <a:off x="457200" y="1371600"/>
            <a:ext cx="4800600" cy="4876800"/>
          </a:xfrm>
        </p:spPr>
        <p:txBody>
          <a:bodyPr/>
          <a:lstStyle/>
          <a:p>
            <a:pPr marL="533400" indent="-533400" eaLnBrk="1" hangingPunct="1">
              <a:buSzPct val="80000"/>
              <a:buFont typeface="Wingdings" pitchFamily="2" charset="2"/>
              <a:buAutoNum type="arabicPeriod"/>
            </a:pPr>
            <a:r>
              <a:rPr lang="en-US" sz="2600" smtClean="0"/>
              <a:t>Binding</a:t>
            </a:r>
          </a:p>
          <a:p>
            <a:pPr marL="952500" lvl="1" indent="-495300" eaLnBrk="1" hangingPunct="1"/>
            <a:r>
              <a:rPr lang="en-US" sz="2100" smtClean="0"/>
              <a:t>Binds irreversibly</a:t>
            </a:r>
          </a:p>
          <a:p>
            <a:pPr marL="533400" indent="-533400" eaLnBrk="1" hangingPunct="1"/>
            <a:r>
              <a:rPr lang="en-US" sz="2600" smtClean="0"/>
              <a:t>“Double receptor binding”</a:t>
            </a:r>
          </a:p>
          <a:p>
            <a:pPr marL="952500" lvl="1" indent="-495300" eaLnBrk="1" hangingPunct="1"/>
            <a:r>
              <a:rPr lang="en-US" sz="2100" smtClean="0"/>
              <a:t>H</a:t>
            </a:r>
            <a:r>
              <a:rPr lang="en-US" sz="2100" baseline="-25000" smtClean="0"/>
              <a:t>C </a:t>
            </a:r>
            <a:r>
              <a:rPr lang="en-US" sz="2100" smtClean="0"/>
              <a:t>chain binds to negatively charged lipids</a:t>
            </a:r>
          </a:p>
          <a:p>
            <a:pPr marL="1333500" lvl="2" indent="-419100" eaLnBrk="1" hangingPunct="1"/>
            <a:r>
              <a:rPr lang="en-US" sz="1800" smtClean="0"/>
              <a:t>Becomes attached to the membrane surface</a:t>
            </a:r>
          </a:p>
          <a:p>
            <a:pPr marL="1333500" lvl="2" indent="-419100" eaLnBrk="1" hangingPunct="1"/>
            <a:r>
              <a:rPr lang="en-US" sz="1800" smtClean="0"/>
              <a:t>Moves laterally to a protein receptor (“R”)</a:t>
            </a:r>
          </a:p>
          <a:p>
            <a:pPr marL="1333500" lvl="2" indent="-419100" eaLnBrk="1" hangingPunct="1"/>
            <a:r>
              <a:rPr lang="en-US" sz="1800" smtClean="0"/>
              <a:t>Its carboxyl-terminal domain binds to “R”</a:t>
            </a:r>
          </a:p>
          <a:p>
            <a:pPr marL="952500" lvl="1" indent="-495300" eaLnBrk="1" hangingPunct="1"/>
            <a:r>
              <a:rPr lang="en-US" sz="2100" smtClean="0"/>
              <a:t>Protein receptor</a:t>
            </a:r>
          </a:p>
          <a:p>
            <a:pPr marL="1333500" lvl="2" indent="-419100" eaLnBrk="1" hangingPunct="1"/>
            <a:r>
              <a:rPr lang="en-US" sz="1800" smtClean="0"/>
              <a:t>Specifies which serotype of the toxin binds to itself</a:t>
            </a:r>
            <a:endParaRPr lang="en-US" sz="1800" i="1" smtClean="0"/>
          </a:p>
        </p:txBody>
      </p:sp>
      <p:graphicFrame>
        <p:nvGraphicFramePr>
          <p:cNvPr id="7170" name="Object 9"/>
          <p:cNvGraphicFramePr>
            <a:graphicFrameLocks noChangeAspect="1"/>
          </p:cNvGraphicFramePr>
          <p:nvPr/>
        </p:nvGraphicFramePr>
        <p:xfrm>
          <a:off x="5281613" y="1371600"/>
          <a:ext cx="3862387" cy="4495800"/>
        </p:xfrm>
        <a:graphic>
          <a:graphicData uri="http://schemas.openxmlformats.org/presentationml/2006/ole">
            <p:oleObj spid="_x0000_s4098" name="Image" r:id="rId4" imgW="9378044" imgH="10915637" progId="">
              <p:embed/>
            </p:oleObj>
          </a:graphicData>
        </a:graphic>
      </p:graphicFrame>
      <p:sp>
        <p:nvSpPr>
          <p:cNvPr id="11274" name="Text Box 10"/>
          <p:cNvSpPr txBox="1">
            <a:spLocks noChangeArrowheads="1"/>
          </p:cNvSpPr>
          <p:nvPr/>
        </p:nvSpPr>
        <p:spPr bwMode="auto">
          <a:xfrm>
            <a:off x="5410200" y="5867400"/>
            <a:ext cx="3733800" cy="639763"/>
          </a:xfrm>
          <a:prstGeom prst="rect">
            <a:avLst/>
          </a:prstGeom>
          <a:noFill/>
          <a:ln w="9525">
            <a:noFill/>
            <a:miter lim="800000"/>
            <a:headEnd/>
            <a:tailEnd/>
          </a:ln>
          <a:effectLst/>
        </p:spPr>
        <p:txBody>
          <a:bodyPr>
            <a:spAutoFit/>
          </a:bodyPr>
          <a:lstStyle/>
          <a:p>
            <a:pPr>
              <a:spcBef>
                <a:spcPct val="50000"/>
              </a:spcBef>
              <a:defRPr/>
            </a:pPr>
            <a:r>
              <a:rPr lang="en-US" sz="1200">
                <a:effectLst>
                  <a:outerShdw blurRad="38100" dist="38100" dir="2700000" algn="tl">
                    <a:srgbClr val="800000"/>
                  </a:outerShdw>
                </a:effectLst>
              </a:rPr>
              <a:t>Montecucco &amp; Schiavo. “Structure and Function of tetanus and botulinum neurotoxins.” </a:t>
            </a:r>
            <a:r>
              <a:rPr lang="en-US" sz="1200" u="sng">
                <a:effectLst>
                  <a:outerShdw blurRad="38100" dist="38100" dir="2700000" algn="tl">
                    <a:srgbClr val="800000"/>
                  </a:outerShdw>
                </a:effectLst>
              </a:rPr>
              <a:t>Quarterly Reviews of Biophysics. </a:t>
            </a:r>
            <a:r>
              <a:rPr lang="en-US" sz="1200">
                <a:effectLst>
                  <a:outerShdw blurRad="38100" dist="38100" dir="2700000" algn="tl">
                    <a:srgbClr val="800000"/>
                  </a:outerShdw>
                </a:effectLst>
              </a:rPr>
              <a:t>1995, </a:t>
            </a:r>
            <a:r>
              <a:rPr lang="en-US" sz="1200" b="1">
                <a:effectLst>
                  <a:outerShdw blurRad="38100" dist="38100" dir="2700000" algn="tl">
                    <a:srgbClr val="800000"/>
                  </a:outerShdw>
                </a:effectLst>
              </a:rPr>
              <a:t>436</a:t>
            </a:r>
            <a:r>
              <a:rPr lang="en-US" sz="1200">
                <a:effectLst>
                  <a:outerShdw blurRad="38100" dist="38100" dir="2700000" algn="tl">
                    <a:srgbClr val="800000"/>
                  </a:outerShdw>
                </a:effectLst>
              </a:rPr>
              <a:t> 423-472</a:t>
            </a:r>
          </a:p>
        </p:txBody>
      </p:sp>
    </p:spTree>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Internalization</a:t>
            </a:r>
          </a:p>
        </p:txBody>
      </p:sp>
      <p:sp>
        <p:nvSpPr>
          <p:cNvPr id="31747" name="Rectangle 3"/>
          <p:cNvSpPr>
            <a:spLocks noGrp="1" noChangeArrowheads="1"/>
          </p:cNvSpPr>
          <p:nvPr>
            <p:ph type="body" idx="1"/>
          </p:nvPr>
        </p:nvSpPr>
        <p:spPr/>
        <p:txBody>
          <a:bodyPr/>
          <a:lstStyle/>
          <a:p>
            <a:pPr eaLnBrk="1" hangingPunct="1"/>
            <a:endParaRPr lang="en-US" smtClean="0"/>
          </a:p>
          <a:p>
            <a:pPr eaLnBrk="1" hangingPunct="1"/>
            <a:r>
              <a:rPr lang="en-US" smtClean="0"/>
              <a:t>Endocytosis </a:t>
            </a:r>
          </a:p>
          <a:p>
            <a:pPr lvl="1" eaLnBrk="1" hangingPunct="1"/>
            <a:r>
              <a:rPr lang="en-US" smtClean="0"/>
              <a:t>Botulinum toxin internalized through receptor-mediated endocytosis</a:t>
            </a:r>
          </a:p>
          <a:p>
            <a:pPr lvl="1" eaLnBrk="1" hangingPunct="1"/>
            <a:r>
              <a:rPr lang="en-US" smtClean="0"/>
              <a:t>Protein receptor &amp; toxin inside endosome</a:t>
            </a:r>
          </a:p>
          <a:p>
            <a:pPr eaLnBrk="1" hangingPunct="1">
              <a:buFont typeface="Wingdings" pitchFamily="2" charset="2"/>
              <a:buNone/>
            </a:pPr>
            <a:endParaRPr lang="en-US"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8"/>
          <p:cNvGraphicFramePr>
            <a:graphicFrameLocks noChangeAspect="1"/>
          </p:cNvGraphicFramePr>
          <p:nvPr/>
        </p:nvGraphicFramePr>
        <p:xfrm>
          <a:off x="3657600" y="1600200"/>
          <a:ext cx="5486400" cy="2632075"/>
        </p:xfrm>
        <a:graphic>
          <a:graphicData uri="http://schemas.openxmlformats.org/presentationml/2006/ole">
            <p:oleObj spid="_x0000_s5122" name="Image" r:id="rId4" imgW="10064243" imgH="4828803" progId="">
              <p:embed/>
            </p:oleObj>
          </a:graphicData>
        </a:graphic>
      </p:graphicFrame>
      <p:sp>
        <p:nvSpPr>
          <p:cNvPr id="8196" name="Rectangle 2"/>
          <p:cNvSpPr>
            <a:spLocks noGrp="1" noChangeArrowheads="1"/>
          </p:cNvSpPr>
          <p:nvPr>
            <p:ph type="title"/>
          </p:nvPr>
        </p:nvSpPr>
        <p:spPr/>
        <p:txBody>
          <a:bodyPr/>
          <a:lstStyle/>
          <a:p>
            <a:pPr eaLnBrk="1" hangingPunct="1"/>
            <a:r>
              <a:rPr lang="en-US" smtClean="0"/>
              <a:t>2. Translocation</a:t>
            </a:r>
          </a:p>
        </p:txBody>
      </p:sp>
      <p:sp>
        <p:nvSpPr>
          <p:cNvPr id="8197" name="Rectangle 3"/>
          <p:cNvSpPr>
            <a:spLocks noGrp="1" noChangeArrowheads="1"/>
          </p:cNvSpPr>
          <p:nvPr>
            <p:ph type="body" idx="1"/>
          </p:nvPr>
        </p:nvSpPr>
        <p:spPr>
          <a:xfrm>
            <a:off x="381000" y="1447800"/>
            <a:ext cx="5257800" cy="3200400"/>
          </a:xfrm>
        </p:spPr>
        <p:txBody>
          <a:bodyPr/>
          <a:lstStyle/>
          <a:p>
            <a:pPr eaLnBrk="1" hangingPunct="1"/>
            <a:r>
              <a:rPr lang="en-US" sz="2600" smtClean="0"/>
              <a:t>Acidic environment required for intoxication</a:t>
            </a:r>
          </a:p>
          <a:p>
            <a:pPr lvl="1" eaLnBrk="1" hangingPunct="1"/>
            <a:r>
              <a:rPr lang="en-US" sz="2100" smtClean="0"/>
              <a:t>pH allows translocation </a:t>
            </a:r>
          </a:p>
          <a:p>
            <a:pPr lvl="1" eaLnBrk="1" hangingPunct="1">
              <a:buFont typeface="Wingdings" pitchFamily="2" charset="2"/>
              <a:buNone/>
            </a:pPr>
            <a:r>
              <a:rPr lang="en-US" sz="2100" smtClean="0"/>
              <a:t>	from vesicle lumen </a:t>
            </a:r>
          </a:p>
          <a:p>
            <a:pPr lvl="1" eaLnBrk="1" hangingPunct="1">
              <a:buFont typeface="Wingdings" pitchFamily="2" charset="2"/>
              <a:buNone/>
            </a:pPr>
            <a:r>
              <a:rPr lang="en-US" sz="2100" smtClean="0"/>
              <a:t>	to cytosol</a:t>
            </a:r>
          </a:p>
          <a:p>
            <a:pPr lvl="1" eaLnBrk="1" hangingPunct="1"/>
            <a:r>
              <a:rPr lang="en-US" sz="2100" smtClean="0"/>
              <a:t>Interference with </a:t>
            </a:r>
          </a:p>
          <a:p>
            <a:pPr lvl="1" eaLnBrk="1" hangingPunct="1">
              <a:buFont typeface="Wingdings" pitchFamily="2" charset="2"/>
              <a:buNone/>
            </a:pPr>
            <a:r>
              <a:rPr lang="en-US" sz="2100" smtClean="0"/>
              <a:t>	intracellular vesicular </a:t>
            </a:r>
          </a:p>
          <a:p>
            <a:pPr lvl="1" eaLnBrk="1" hangingPunct="1">
              <a:buFont typeface="Wingdings" pitchFamily="2" charset="2"/>
              <a:buNone/>
            </a:pPr>
            <a:r>
              <a:rPr lang="en-US" sz="2100" smtClean="0"/>
              <a:t>	acidification inhibits toxicity.</a:t>
            </a:r>
          </a:p>
        </p:txBody>
      </p:sp>
      <p:graphicFrame>
        <p:nvGraphicFramePr>
          <p:cNvPr id="8195" name="Object 7"/>
          <p:cNvGraphicFramePr>
            <a:graphicFrameLocks noChangeAspect="1"/>
          </p:cNvGraphicFramePr>
          <p:nvPr/>
        </p:nvGraphicFramePr>
        <p:xfrm>
          <a:off x="5791200" y="4419600"/>
          <a:ext cx="2160588" cy="2224088"/>
        </p:xfrm>
        <a:graphic>
          <a:graphicData uri="http://schemas.openxmlformats.org/presentationml/2006/ole">
            <p:oleObj spid="_x0000_s5123" name="Image" r:id="rId5" imgW="2160254" imgH="2223791" progId="">
              <p:embed/>
            </p:oleObj>
          </a:graphicData>
        </a:graphic>
      </p:graphicFrame>
      <p:sp>
        <p:nvSpPr>
          <p:cNvPr id="8198" name="Rectangle 9"/>
          <p:cNvSpPr>
            <a:spLocks noChangeArrowheads="1"/>
          </p:cNvSpPr>
          <p:nvPr/>
        </p:nvSpPr>
        <p:spPr bwMode="auto">
          <a:xfrm>
            <a:off x="304800" y="4724400"/>
            <a:ext cx="6400800" cy="1450975"/>
          </a:xfrm>
          <a:prstGeom prst="rect">
            <a:avLst/>
          </a:prstGeom>
          <a:noFill/>
          <a:ln w="9525">
            <a:noFill/>
            <a:miter lim="800000"/>
            <a:headEnd/>
            <a:tailEnd/>
          </a:ln>
        </p:spPr>
        <p:txBody>
          <a:bodyPr>
            <a:spAutoFit/>
          </a:bodyPr>
          <a:lstStyle/>
          <a:p>
            <a:pPr>
              <a:spcBef>
                <a:spcPct val="50000"/>
              </a:spcBef>
              <a:buClr>
                <a:srgbClr val="FD2929"/>
              </a:buClr>
              <a:buSzPct val="60000"/>
              <a:buFont typeface="Wingdings" pitchFamily="2" charset="2"/>
              <a:buChar char="n"/>
            </a:pPr>
            <a:r>
              <a:rPr lang="en-US" sz="2600">
                <a:effectLst/>
                <a:latin typeface="Arial" pitchFamily="34" charset="0"/>
              </a:rPr>
              <a:t>H chain acts as a channel </a:t>
            </a:r>
          </a:p>
          <a:p>
            <a:pPr lvl="1">
              <a:spcBef>
                <a:spcPct val="50000"/>
              </a:spcBef>
              <a:buClr>
                <a:srgbClr val="0099FF"/>
              </a:buClr>
              <a:buSzPct val="65000"/>
              <a:buFont typeface="Wingdings" pitchFamily="2" charset="2"/>
              <a:buChar char="u"/>
            </a:pPr>
            <a:r>
              <a:rPr lang="en-US" sz="2100">
                <a:effectLst/>
              </a:rPr>
              <a:t>L chain dissociates, and exits endosome</a:t>
            </a:r>
          </a:p>
          <a:p>
            <a:pPr lvl="1">
              <a:spcBef>
                <a:spcPct val="50000"/>
              </a:spcBef>
              <a:buClr>
                <a:srgbClr val="0099FF"/>
              </a:buClr>
              <a:buSzPct val="65000"/>
              <a:buFont typeface="Wingdings" pitchFamily="2" charset="2"/>
              <a:buNone/>
            </a:pPr>
            <a:r>
              <a:rPr lang="en-US" sz="2100">
                <a:effectLst/>
              </a:rPr>
              <a:t>  	through channel</a:t>
            </a:r>
          </a:p>
        </p:txBody>
      </p:sp>
      <p:sp>
        <p:nvSpPr>
          <p:cNvPr id="8199" name="Rectangle 11"/>
          <p:cNvSpPr>
            <a:spLocks noChangeArrowheads="1"/>
          </p:cNvSpPr>
          <p:nvPr/>
        </p:nvSpPr>
        <p:spPr bwMode="auto">
          <a:xfrm>
            <a:off x="6019800" y="1295400"/>
            <a:ext cx="2895600" cy="639763"/>
          </a:xfrm>
          <a:prstGeom prst="rect">
            <a:avLst/>
          </a:prstGeom>
          <a:noFill/>
          <a:ln w="9525">
            <a:noFill/>
            <a:miter lim="800000"/>
            <a:headEnd/>
            <a:tailEnd/>
          </a:ln>
        </p:spPr>
        <p:txBody>
          <a:bodyPr>
            <a:spAutoFit/>
          </a:bodyPr>
          <a:lstStyle/>
          <a:p>
            <a:pPr algn="r">
              <a:spcBef>
                <a:spcPct val="50000"/>
              </a:spcBef>
            </a:pPr>
            <a:r>
              <a:rPr lang="en-US" sz="1200">
                <a:effectLst/>
              </a:rPr>
              <a:t>Singh, B.R. (2000). “Intimate details of the most poisonous poison.” </a:t>
            </a:r>
            <a:r>
              <a:rPr lang="en-US" sz="1200" u="sng">
                <a:effectLst/>
              </a:rPr>
              <a:t>Nature Structural Biology</a:t>
            </a:r>
            <a:r>
              <a:rPr lang="en-US" sz="1200">
                <a:effectLst/>
              </a:rPr>
              <a:t>. 7 617-619</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r>
              <a:rPr lang="en-US" smtClean="0"/>
              <a:t>3.	Catalytic Activity</a:t>
            </a:r>
          </a:p>
        </p:txBody>
      </p:sp>
      <p:sp>
        <p:nvSpPr>
          <p:cNvPr id="9220" name="Rectangle 3"/>
          <p:cNvSpPr>
            <a:spLocks noGrp="1" noChangeArrowheads="1"/>
          </p:cNvSpPr>
          <p:nvPr>
            <p:ph type="body" idx="1"/>
          </p:nvPr>
        </p:nvSpPr>
        <p:spPr>
          <a:xfrm>
            <a:off x="533400" y="1524000"/>
            <a:ext cx="8382000" cy="2133600"/>
          </a:xfrm>
        </p:spPr>
        <p:txBody>
          <a:bodyPr>
            <a:normAutofit fontScale="92500"/>
          </a:bodyPr>
          <a:lstStyle/>
          <a:p>
            <a:pPr eaLnBrk="1" hangingPunct="1">
              <a:lnSpc>
                <a:spcPct val="90000"/>
              </a:lnSpc>
            </a:pPr>
            <a:r>
              <a:rPr lang="en-US" smtClean="0"/>
              <a:t>L chain acts as endopeptidase</a:t>
            </a:r>
          </a:p>
          <a:p>
            <a:pPr lvl="1" eaLnBrk="1" hangingPunct="1">
              <a:lnSpc>
                <a:spcPct val="90000"/>
              </a:lnSpc>
            </a:pPr>
            <a:r>
              <a:rPr lang="en-US" b="1" smtClean="0">
                <a:latin typeface="Minion-Regular" charset="0"/>
              </a:rPr>
              <a:t>SNARE secondary recognition (SSR) sequence is</a:t>
            </a:r>
            <a:r>
              <a:rPr lang="en-US" smtClean="0"/>
              <a:t> </a:t>
            </a:r>
            <a:r>
              <a:rPr lang="en-US" b="1" i="1" smtClean="0"/>
              <a:t>nonspecific</a:t>
            </a:r>
            <a:endParaRPr lang="en-US" smtClean="0"/>
          </a:p>
          <a:p>
            <a:pPr lvl="2" eaLnBrk="1" hangingPunct="1">
              <a:lnSpc>
                <a:spcPct val="90000"/>
              </a:lnSpc>
            </a:pPr>
            <a:r>
              <a:rPr lang="en-US" smtClean="0"/>
              <a:t>A 9 amino acid sequence found in all SNARE proteins</a:t>
            </a:r>
          </a:p>
          <a:p>
            <a:pPr lvl="1" eaLnBrk="1" hangingPunct="1">
              <a:lnSpc>
                <a:spcPct val="90000"/>
              </a:lnSpc>
            </a:pPr>
            <a:r>
              <a:rPr lang="en-US" smtClean="0"/>
              <a:t>Spatial orientation &amp; distance establishes </a:t>
            </a:r>
            <a:r>
              <a:rPr lang="en-US" b="1" i="1" smtClean="0"/>
              <a:t>specificity</a:t>
            </a:r>
          </a:p>
        </p:txBody>
      </p:sp>
      <p:graphicFrame>
        <p:nvGraphicFramePr>
          <p:cNvPr id="9218" name="Object 5"/>
          <p:cNvGraphicFramePr>
            <a:graphicFrameLocks noChangeAspect="1"/>
          </p:cNvGraphicFramePr>
          <p:nvPr/>
        </p:nvGraphicFramePr>
        <p:xfrm>
          <a:off x="914400" y="3581400"/>
          <a:ext cx="7243763" cy="2608263"/>
        </p:xfrm>
        <a:graphic>
          <a:graphicData uri="http://schemas.openxmlformats.org/presentationml/2006/ole">
            <p:oleObj spid="_x0000_s6146" name="Image" r:id="rId4" imgW="8081892" imgH="2909989" progId="">
              <p:embed/>
            </p:oleObj>
          </a:graphicData>
        </a:graphic>
      </p:graphicFrame>
      <p:sp>
        <p:nvSpPr>
          <p:cNvPr id="51207" name="Text Box 7"/>
          <p:cNvSpPr txBox="1">
            <a:spLocks noChangeArrowheads="1"/>
          </p:cNvSpPr>
          <p:nvPr/>
        </p:nvSpPr>
        <p:spPr bwMode="auto">
          <a:xfrm>
            <a:off x="0" y="5562600"/>
            <a:ext cx="3352800" cy="457200"/>
          </a:xfrm>
          <a:prstGeom prst="rect">
            <a:avLst/>
          </a:prstGeom>
          <a:noFill/>
          <a:ln w="9525">
            <a:noFill/>
            <a:miter lim="800000"/>
            <a:headEnd/>
            <a:tailEnd/>
          </a:ln>
          <a:effectLst/>
        </p:spPr>
        <p:txBody>
          <a:bodyPr>
            <a:spAutoFit/>
          </a:bodyPr>
          <a:lstStyle/>
          <a:p>
            <a:pPr>
              <a:spcBef>
                <a:spcPct val="50000"/>
              </a:spcBef>
              <a:defRPr/>
            </a:pPr>
            <a:endParaRPr lang="en-US">
              <a:effectLst>
                <a:outerShdw blurRad="38100" dist="38100" dir="2700000" algn="tl">
                  <a:srgbClr val="800000"/>
                </a:outerShdw>
              </a:effectLst>
            </a:endParaRPr>
          </a:p>
        </p:txBody>
      </p:sp>
      <p:sp>
        <p:nvSpPr>
          <p:cNvPr id="51208" name="Text Box 8"/>
          <p:cNvSpPr txBox="1">
            <a:spLocks noChangeArrowheads="1"/>
          </p:cNvSpPr>
          <p:nvPr/>
        </p:nvSpPr>
        <p:spPr bwMode="auto">
          <a:xfrm>
            <a:off x="152400" y="6248400"/>
            <a:ext cx="8763000" cy="304800"/>
          </a:xfrm>
          <a:prstGeom prst="rect">
            <a:avLst/>
          </a:prstGeom>
          <a:noFill/>
          <a:ln w="9525">
            <a:noFill/>
            <a:miter lim="800000"/>
            <a:headEnd/>
            <a:tailEnd/>
          </a:ln>
          <a:effectLst/>
        </p:spPr>
        <p:txBody>
          <a:bodyPr>
            <a:spAutoFit/>
          </a:bodyPr>
          <a:lstStyle/>
          <a:p>
            <a:pPr>
              <a:spcBef>
                <a:spcPct val="50000"/>
              </a:spcBef>
              <a:defRPr/>
            </a:pPr>
            <a:r>
              <a:rPr lang="en-US" sz="1400">
                <a:effectLst>
                  <a:outerShdw blurRad="38100" dist="38100" dir="2700000" algn="tl">
                    <a:srgbClr val="800000"/>
                  </a:outerShdw>
                </a:effectLst>
              </a:rPr>
              <a:t>Pellizzari et al. “Structural Determinants of the Specificity…” </a:t>
            </a:r>
            <a:r>
              <a:rPr lang="en-US" sz="1400" u="sng">
                <a:effectLst>
                  <a:outerShdw blurRad="38100" dist="38100" dir="2700000" algn="tl">
                    <a:srgbClr val="800000"/>
                  </a:outerShdw>
                </a:effectLst>
              </a:rPr>
              <a:t>Journal of Biological Chemistry</a:t>
            </a:r>
            <a:r>
              <a:rPr lang="en-US" sz="1400">
                <a:effectLst>
                  <a:outerShdw blurRad="38100" dist="38100" dir="2700000" algn="tl">
                    <a:srgbClr val="800000"/>
                  </a:outerShdw>
                </a:effectLst>
              </a:rPr>
              <a:t>. (1996) 20353-20358</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Catalytic Cleavage</a:t>
            </a:r>
          </a:p>
        </p:txBody>
      </p:sp>
      <p:sp>
        <p:nvSpPr>
          <p:cNvPr id="32771" name="Rectangle 3"/>
          <p:cNvSpPr>
            <a:spLocks noGrp="1" noChangeArrowheads="1"/>
          </p:cNvSpPr>
          <p:nvPr>
            <p:ph type="body" idx="1"/>
          </p:nvPr>
        </p:nvSpPr>
        <p:spPr/>
        <p:txBody>
          <a:bodyPr/>
          <a:lstStyle/>
          <a:p>
            <a:pPr lvl="1" eaLnBrk="1" hangingPunct="1"/>
            <a:r>
              <a:rPr lang="en-US" smtClean="0"/>
              <a:t>Cleaves one of 3 SNARE proteins:</a:t>
            </a:r>
          </a:p>
          <a:p>
            <a:pPr lvl="2" eaLnBrk="1" hangingPunct="1"/>
            <a:r>
              <a:rPr lang="en-US" smtClean="0"/>
              <a:t>Synaptobrevin (VAMP) on vesicle</a:t>
            </a:r>
          </a:p>
          <a:p>
            <a:pPr lvl="2" eaLnBrk="1" hangingPunct="1"/>
            <a:r>
              <a:rPr lang="en-US" smtClean="0"/>
              <a:t>SNAP-25</a:t>
            </a:r>
          </a:p>
          <a:p>
            <a:pPr lvl="2" eaLnBrk="1" hangingPunct="1"/>
            <a:r>
              <a:rPr lang="en-US" smtClean="0"/>
              <a:t>Syntaxin</a:t>
            </a:r>
          </a:p>
          <a:p>
            <a:pPr eaLnBrk="1" hangingPunct="1"/>
            <a:r>
              <a:rPr lang="en-US" smtClean="0"/>
              <a:t>Neurotransmitter vesicles cannot fuse with presynaptic membrane</a:t>
            </a:r>
            <a:r>
              <a:rPr lang="en-US" smtClean="0">
                <a:sym typeface="Wingdings" pitchFamily="2" charset="2"/>
              </a:rPr>
              <a:t> Paralysis</a:t>
            </a:r>
            <a:endParaRPr lang="en-US" smtClean="0"/>
          </a:p>
          <a:p>
            <a:pPr lvl="1" eaLnBrk="1" hangingPunct="1"/>
            <a:endParaRPr lang="en-US" smtClean="0"/>
          </a:p>
          <a:p>
            <a:pPr eaLnBrk="1" hangingPunct="1"/>
            <a:endParaRPr lang="en-US"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1066800" y="457200"/>
            <a:ext cx="7924800" cy="838200"/>
          </a:xfrm>
        </p:spPr>
        <p:txBody>
          <a:bodyPr/>
          <a:lstStyle/>
          <a:p>
            <a:pPr eaLnBrk="1" hangingPunct="1"/>
            <a:r>
              <a:rPr lang="en-US" smtClean="0"/>
              <a:t>L-chain’s Binding Specificity</a:t>
            </a:r>
          </a:p>
        </p:txBody>
      </p:sp>
      <p:graphicFrame>
        <p:nvGraphicFramePr>
          <p:cNvPr id="40965" name="Object 5"/>
          <p:cNvGraphicFramePr>
            <a:graphicFrameLocks noChangeAspect="1"/>
          </p:cNvGraphicFramePr>
          <p:nvPr/>
        </p:nvGraphicFramePr>
        <p:xfrm>
          <a:off x="911225" y="1374775"/>
          <a:ext cx="7321550" cy="5238750"/>
        </p:xfrm>
        <a:graphic>
          <a:graphicData uri="http://schemas.openxmlformats.org/presentationml/2006/ole">
            <p:oleObj spid="_x0000_s7170" name="Document" r:id="rId4" imgW="7320960" imgH="5245200" progId="Word.Documen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0965"/>
                                        </p:tgtEl>
                                        <p:attrNameLst>
                                          <p:attrName>style.visibility</p:attrName>
                                        </p:attrNameLst>
                                      </p:cBhvr>
                                      <p:to>
                                        <p:strVal val="visible"/>
                                      </p:to>
                                    </p:set>
                                    <p:animEffect transition="in" filter="checkerboard(across)">
                                      <p:cBhvr>
                                        <p:cTn id="7" dur="500"/>
                                        <p:tgtEl>
                                          <p:spTgt spid="40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4000" smtClean="0"/>
              <a:t>BoNTs cleave SNAREs</a:t>
            </a:r>
          </a:p>
        </p:txBody>
      </p:sp>
      <p:pic>
        <p:nvPicPr>
          <p:cNvPr id="18435" name="Picture 3"/>
          <p:cNvPicPr>
            <a:picLocks noGrp="1" noChangeAspect="1" noChangeArrowheads="1"/>
          </p:cNvPicPr>
          <p:nvPr>
            <p:ph type="body" idx="1"/>
          </p:nvPr>
        </p:nvPicPr>
        <p:blipFill>
          <a:blip r:embed="rId2"/>
          <a:srcRect/>
          <a:stretch>
            <a:fillRect/>
          </a:stretch>
        </p:blipFill>
        <p:spPr/>
      </p:pic>
      <p:sp>
        <p:nvSpPr>
          <p:cNvPr id="18436" name="Text Box 4"/>
          <p:cNvSpPr txBox="1">
            <a:spLocks noChangeArrowheads="1"/>
          </p:cNvSpPr>
          <p:nvPr/>
        </p:nvSpPr>
        <p:spPr bwMode="auto">
          <a:xfrm>
            <a:off x="685800" y="6172200"/>
            <a:ext cx="7772400" cy="947738"/>
          </a:xfrm>
          <a:prstGeom prst="rect">
            <a:avLst/>
          </a:prstGeom>
          <a:noFill/>
          <a:ln w="9525">
            <a:noFill/>
            <a:miter lim="800000"/>
            <a:headEnd/>
            <a:tailEnd/>
          </a:ln>
        </p:spPr>
        <p:txBody>
          <a:bodyPr>
            <a:spAutoFit/>
          </a:bodyPr>
          <a:lstStyle/>
          <a:p>
            <a:pPr algn="ctr">
              <a:spcBef>
                <a:spcPct val="50000"/>
              </a:spcBef>
            </a:pPr>
            <a:r>
              <a:rPr lang="en-US" altLang="ko-KR" sz="1600">
                <a:latin typeface="Times New Roman" pitchFamily="18" charset="0"/>
                <a:ea typeface="Batang" pitchFamily="18" charset="-127"/>
                <a:cs typeface="Times New Roman" pitchFamily="18" charset="0"/>
              </a:rPr>
              <a:t>Humeau, Y., F. Doussau, et al. (2000).  “How botulinum and tetanus neurotoxins block neurotransmitter release.”  </a:t>
            </a:r>
            <a:r>
              <a:rPr lang="en-US" altLang="ko-KR" sz="1600" i="1">
                <a:latin typeface="Times New Roman" pitchFamily="18" charset="0"/>
                <a:ea typeface="Batang" pitchFamily="18" charset="-127"/>
                <a:cs typeface="Times New Roman" pitchFamily="18" charset="0"/>
              </a:rPr>
              <a:t>Biochimie</a:t>
            </a:r>
            <a:r>
              <a:rPr lang="en-US" altLang="ko-KR" sz="1600">
                <a:latin typeface="Times New Roman" pitchFamily="18" charset="0"/>
                <a:ea typeface="Batang" pitchFamily="18" charset="-127"/>
                <a:cs typeface="Times New Roman" pitchFamily="18" charset="0"/>
              </a:rPr>
              <a:t> 82: 427-446.</a:t>
            </a:r>
          </a:p>
          <a:p>
            <a:pPr>
              <a:spcBef>
                <a:spcPct val="50000"/>
              </a:spcBef>
            </a:pPr>
            <a:endParaRPr lang="en-US" sz="1600">
              <a:latin typeface="Times New Roman" pitchFamily="18" charset="0"/>
              <a:ea typeface="Batang" pitchFamily="18" charset="-127"/>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Outbreaks of Botulism</a:t>
            </a:r>
          </a:p>
        </p:txBody>
      </p:sp>
      <p:sp>
        <p:nvSpPr>
          <p:cNvPr id="15363" name="Rectangle 3"/>
          <p:cNvSpPr>
            <a:spLocks noGrp="1" noChangeArrowheads="1"/>
          </p:cNvSpPr>
          <p:nvPr>
            <p:ph type="body" idx="1"/>
          </p:nvPr>
        </p:nvSpPr>
        <p:spPr/>
        <p:txBody>
          <a:bodyPr/>
          <a:lstStyle/>
          <a:p>
            <a:pPr eaLnBrk="1" hangingPunct="1"/>
            <a:r>
              <a:rPr lang="en-US" smtClean="0"/>
              <a:t>One case of foodborne botulism from beef stew in Arkansas, June 1994.</a:t>
            </a:r>
          </a:p>
          <a:p>
            <a:pPr eaLnBrk="1" hangingPunct="1"/>
            <a:r>
              <a:rPr lang="en-US" smtClean="0"/>
              <a:t>progressive dizziness, blurred vision, slurred speech, difficulty swallowing, and nausea</a:t>
            </a:r>
          </a:p>
          <a:p>
            <a:pPr eaLnBrk="1" hangingPunct="1"/>
            <a:r>
              <a:rPr lang="en-US" smtClean="0"/>
              <a:t>patient was hospitalized for 49 days, including 42 days on mechanical ventilation.</a:t>
            </a:r>
            <a:endParaRPr lang="en-US" sz="1500" smtClean="0">
              <a:latin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228600"/>
            <a:ext cx="7772400" cy="1470025"/>
          </a:xfrm>
        </p:spPr>
        <p:txBody>
          <a:bodyPr>
            <a:normAutofit fontScale="90000"/>
          </a:bodyPr>
          <a:lstStyle/>
          <a:p>
            <a:pPr eaLnBrk="1" hangingPunct="1"/>
            <a:r>
              <a:rPr lang="en-US" sz="4000" smtClean="0"/>
              <a:t>Category A Biological Agents</a:t>
            </a:r>
            <a:br>
              <a:rPr lang="en-US" sz="4000" smtClean="0"/>
            </a:br>
            <a:r>
              <a:rPr lang="en-US" sz="4000" smtClean="0"/>
              <a:t>are designated as high-priority because they:</a:t>
            </a:r>
          </a:p>
        </p:txBody>
      </p:sp>
      <p:sp>
        <p:nvSpPr>
          <p:cNvPr id="33795" name="Rectangle 3"/>
          <p:cNvSpPr>
            <a:spLocks noGrp="1" noChangeArrowheads="1"/>
          </p:cNvSpPr>
          <p:nvPr>
            <p:ph type="subTitle" idx="1"/>
          </p:nvPr>
        </p:nvSpPr>
        <p:spPr>
          <a:xfrm>
            <a:off x="609600" y="1828800"/>
            <a:ext cx="8305800" cy="3657600"/>
          </a:xfrm>
        </p:spPr>
        <p:txBody>
          <a:bodyPr>
            <a:normAutofit fontScale="92500" lnSpcReduction="20000"/>
          </a:bodyPr>
          <a:lstStyle/>
          <a:p>
            <a:pPr eaLnBrk="1" hangingPunct="1">
              <a:lnSpc>
                <a:spcPct val="80000"/>
              </a:lnSpc>
              <a:buFont typeface="Wingdings" pitchFamily="2" charset="2"/>
              <a:buChar char="n"/>
            </a:pPr>
            <a:r>
              <a:rPr lang="en-US" sz="2000" smtClean="0">
                <a:latin typeface="Times New Roman" pitchFamily="18" charset="0"/>
              </a:rPr>
              <a:t>  </a:t>
            </a:r>
            <a:r>
              <a:rPr lang="en-US" sz="3100" smtClean="0">
                <a:latin typeface="Times New Roman" pitchFamily="18" charset="0"/>
              </a:rPr>
              <a:t>can be easily disseminated or transmitted between individuals</a:t>
            </a:r>
          </a:p>
          <a:p>
            <a:pPr eaLnBrk="1" hangingPunct="1">
              <a:lnSpc>
                <a:spcPct val="80000"/>
              </a:lnSpc>
            </a:pPr>
            <a:endParaRPr lang="en-US" sz="3100" smtClean="0">
              <a:latin typeface="Times New Roman" pitchFamily="18" charset="0"/>
            </a:endParaRPr>
          </a:p>
          <a:p>
            <a:pPr eaLnBrk="1" hangingPunct="1">
              <a:lnSpc>
                <a:spcPct val="80000"/>
              </a:lnSpc>
              <a:buFont typeface="Wingdings" pitchFamily="2" charset="2"/>
              <a:buChar char="n"/>
            </a:pPr>
            <a:r>
              <a:rPr lang="en-US" sz="3100" smtClean="0">
                <a:latin typeface="Times New Roman" pitchFamily="18" charset="0"/>
              </a:rPr>
              <a:t>  have a high lethal factor, and show potential to affect public health</a:t>
            </a:r>
          </a:p>
          <a:p>
            <a:pPr eaLnBrk="1" hangingPunct="1">
              <a:lnSpc>
                <a:spcPct val="80000"/>
              </a:lnSpc>
            </a:pPr>
            <a:endParaRPr lang="en-US" sz="3100" smtClean="0">
              <a:latin typeface="Times New Roman" pitchFamily="18" charset="0"/>
            </a:endParaRPr>
          </a:p>
          <a:p>
            <a:pPr eaLnBrk="1" hangingPunct="1">
              <a:lnSpc>
                <a:spcPct val="80000"/>
              </a:lnSpc>
              <a:buFont typeface="Wingdings" pitchFamily="2" charset="2"/>
              <a:buChar char="n"/>
            </a:pPr>
            <a:r>
              <a:rPr lang="en-US" sz="3100" smtClean="0">
                <a:latin typeface="Times New Roman" pitchFamily="18" charset="0"/>
              </a:rPr>
              <a:t>  have potential to cause panic or disruption in society</a:t>
            </a:r>
          </a:p>
          <a:p>
            <a:pPr eaLnBrk="1" hangingPunct="1">
              <a:lnSpc>
                <a:spcPct val="80000"/>
              </a:lnSpc>
            </a:pPr>
            <a:endParaRPr lang="en-US" sz="3100" smtClean="0">
              <a:latin typeface="Times New Roman" pitchFamily="18" charset="0"/>
            </a:endParaRPr>
          </a:p>
          <a:p>
            <a:pPr eaLnBrk="1" hangingPunct="1">
              <a:lnSpc>
                <a:spcPct val="80000"/>
              </a:lnSpc>
              <a:buFont typeface="Wingdings" pitchFamily="2" charset="2"/>
              <a:buChar char="n"/>
            </a:pPr>
            <a:r>
              <a:rPr lang="en-US" sz="3100" smtClean="0">
                <a:latin typeface="Times New Roman" pitchFamily="18" charset="0"/>
              </a:rPr>
              <a:t>  require particular actions to be taken for public health preparedness</a:t>
            </a:r>
          </a:p>
          <a:p>
            <a:pPr eaLnBrk="1" hangingPunct="1">
              <a:lnSpc>
                <a:spcPct val="80000"/>
              </a:lnSpc>
            </a:pPr>
            <a:endParaRPr lang="en-US" sz="2000" smtClean="0">
              <a:latin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pPr eaLnBrk="1" hangingPunct="1"/>
            <a:r>
              <a:rPr lang="en-US" sz="4100" smtClean="0"/>
              <a:t>Four forms of botulism</a:t>
            </a:r>
            <a:br>
              <a:rPr lang="en-US" sz="4100" smtClean="0"/>
            </a:br>
            <a:r>
              <a:rPr lang="en-US" sz="2900" smtClean="0"/>
              <a:t>are distinguished by their modes of transmission</a:t>
            </a:r>
          </a:p>
        </p:txBody>
      </p:sp>
      <p:sp>
        <p:nvSpPr>
          <p:cNvPr id="34819" name="Rectangle 3"/>
          <p:cNvSpPr>
            <a:spLocks noGrp="1" noChangeArrowheads="1"/>
          </p:cNvSpPr>
          <p:nvPr>
            <p:ph type="body" idx="1"/>
          </p:nvPr>
        </p:nvSpPr>
        <p:spPr>
          <a:solidFill>
            <a:schemeClr val="bg1"/>
          </a:solidFill>
        </p:spPr>
        <p:txBody>
          <a:bodyPr/>
          <a:lstStyle/>
          <a:p>
            <a:pPr eaLnBrk="1" hangingPunct="1">
              <a:lnSpc>
                <a:spcPct val="80000"/>
              </a:lnSpc>
            </a:pPr>
            <a:r>
              <a:rPr lang="en-US" sz="3400" b="1" smtClean="0">
                <a:latin typeface="Times New Roman" pitchFamily="18" charset="0"/>
              </a:rPr>
              <a:t>Foodborne</a:t>
            </a:r>
            <a:r>
              <a:rPr lang="en-US" sz="2600" b="1" smtClean="0">
                <a:latin typeface="Times New Roman" pitchFamily="18" charset="0"/>
              </a:rPr>
              <a:t> – </a:t>
            </a:r>
            <a:r>
              <a:rPr lang="en-US" sz="2100" b="1" smtClean="0">
                <a:latin typeface="Times New Roman" pitchFamily="18" charset="0"/>
              </a:rPr>
              <a:t>anaerobic conditions in inadequately preserved/processed food allows for </a:t>
            </a:r>
            <a:r>
              <a:rPr lang="en-US" sz="2100" b="1" i="1" smtClean="0">
                <a:latin typeface="Times New Roman" pitchFamily="18" charset="0"/>
              </a:rPr>
              <a:t>C. botulinum </a:t>
            </a:r>
            <a:r>
              <a:rPr lang="en-US" sz="2100" b="1" smtClean="0">
                <a:latin typeface="Times New Roman" pitchFamily="18" charset="0"/>
              </a:rPr>
              <a:t>growth; spores germinate within food</a:t>
            </a:r>
          </a:p>
          <a:p>
            <a:pPr eaLnBrk="1" hangingPunct="1">
              <a:lnSpc>
                <a:spcPct val="80000"/>
              </a:lnSpc>
            </a:pPr>
            <a:r>
              <a:rPr lang="en-US" sz="3400" b="1" smtClean="0">
                <a:latin typeface="Times New Roman" pitchFamily="18" charset="0"/>
              </a:rPr>
              <a:t>Wound</a:t>
            </a:r>
            <a:r>
              <a:rPr lang="en-US" sz="2600" b="1" smtClean="0">
                <a:latin typeface="Times New Roman" pitchFamily="18" charset="0"/>
              </a:rPr>
              <a:t> – </a:t>
            </a:r>
            <a:r>
              <a:rPr lang="en-US" sz="2100" b="1" smtClean="0">
                <a:latin typeface="Times New Roman" pitchFamily="18" charset="0"/>
              </a:rPr>
              <a:t>anaerobic conditions within abscessed wound allows production of toxin by </a:t>
            </a:r>
            <a:r>
              <a:rPr lang="en-US" sz="2100" b="1" i="1" smtClean="0">
                <a:latin typeface="Times New Roman" pitchFamily="18" charset="0"/>
              </a:rPr>
              <a:t>C. botulinum</a:t>
            </a:r>
            <a:r>
              <a:rPr lang="en-US" sz="1900" b="1" i="1" smtClean="0">
                <a:latin typeface="Times New Roman" pitchFamily="18" charset="0"/>
              </a:rPr>
              <a:t> </a:t>
            </a:r>
          </a:p>
          <a:p>
            <a:pPr eaLnBrk="1" hangingPunct="1">
              <a:lnSpc>
                <a:spcPct val="80000"/>
              </a:lnSpc>
            </a:pPr>
            <a:r>
              <a:rPr lang="en-US" sz="3400" b="1" smtClean="0">
                <a:latin typeface="Times New Roman" pitchFamily="18" charset="0"/>
              </a:rPr>
              <a:t>Intestinal</a:t>
            </a:r>
            <a:r>
              <a:rPr lang="en-US" sz="2600" b="1" smtClean="0">
                <a:latin typeface="Times New Roman" pitchFamily="18" charset="0"/>
              </a:rPr>
              <a:t> – </a:t>
            </a:r>
            <a:r>
              <a:rPr lang="en-US" sz="2100" b="1" smtClean="0">
                <a:latin typeface="Times New Roman" pitchFamily="18" charset="0"/>
              </a:rPr>
              <a:t>anaerobic conditions within intestinal lumen allows toxin production by </a:t>
            </a:r>
            <a:r>
              <a:rPr lang="en-US" sz="2100" b="1" i="1" smtClean="0">
                <a:latin typeface="Times New Roman" pitchFamily="18" charset="0"/>
              </a:rPr>
              <a:t>C. botulinum </a:t>
            </a:r>
            <a:r>
              <a:rPr lang="en-US" sz="2100" b="1" smtClean="0">
                <a:latin typeface="Times New Roman" pitchFamily="18" charset="0"/>
              </a:rPr>
              <a:t>(spores germinate within intestinal cells; neurotoxin released into gut during autolysis)</a:t>
            </a:r>
          </a:p>
          <a:p>
            <a:pPr lvl="1" eaLnBrk="1" hangingPunct="1">
              <a:lnSpc>
                <a:spcPct val="80000"/>
              </a:lnSpc>
            </a:pPr>
            <a:r>
              <a:rPr lang="en-US" b="1" smtClean="0"/>
              <a:t>Infant – </a:t>
            </a:r>
            <a:r>
              <a:rPr lang="en-US" sz="2100" b="1" smtClean="0"/>
              <a:t>primary victims</a:t>
            </a:r>
          </a:p>
          <a:p>
            <a:pPr lvl="1" eaLnBrk="1" hangingPunct="1">
              <a:lnSpc>
                <a:spcPct val="80000"/>
              </a:lnSpc>
            </a:pPr>
            <a:r>
              <a:rPr lang="en-US" b="1" smtClean="0"/>
              <a:t>Adult</a:t>
            </a:r>
            <a:endParaRPr lang="en-US" sz="2100" b="1" smtClean="0"/>
          </a:p>
          <a:p>
            <a:pPr eaLnBrk="1" hangingPunct="1">
              <a:lnSpc>
                <a:spcPct val="80000"/>
              </a:lnSpc>
            </a:pPr>
            <a:r>
              <a:rPr lang="en-US" sz="3400" b="1" smtClean="0">
                <a:latin typeface="Times New Roman" pitchFamily="18" charset="0"/>
              </a:rPr>
              <a:t>Inhalational</a:t>
            </a:r>
            <a:r>
              <a:rPr lang="en-US" sz="2600" b="1" smtClean="0">
                <a:latin typeface="Times New Roman" pitchFamily="18" charset="0"/>
              </a:rPr>
              <a:t> – </a:t>
            </a:r>
            <a:r>
              <a:rPr lang="en-US" sz="2100" b="1" smtClean="0">
                <a:latin typeface="Times New Roman" pitchFamily="18" charset="0"/>
              </a:rPr>
              <a:t>only man-made (aerosolized) form of toxin; most likely candidate for bioterrorist attacks</a:t>
            </a:r>
          </a:p>
          <a:p>
            <a:pPr lvl="1" eaLnBrk="1" hangingPunct="1">
              <a:lnSpc>
                <a:spcPct val="80000"/>
              </a:lnSpc>
              <a:buFont typeface="Wingdings" pitchFamily="2" charset="2"/>
              <a:buNone/>
            </a:pPr>
            <a:endParaRPr lang="en-US" sz="2100" b="1" smtClean="0"/>
          </a:p>
        </p:txBody>
      </p:sp>
      <p:pic>
        <p:nvPicPr>
          <p:cNvPr id="34820" name="Picture 4" descr="thumbnail">
            <a:hlinkClick r:id="rId3"/>
          </p:cNvPr>
          <p:cNvPicPr>
            <a:picLocks noChangeAspect="1" noChangeArrowheads="1"/>
          </p:cNvPicPr>
          <p:nvPr/>
        </p:nvPicPr>
        <p:blipFill>
          <a:blip r:embed="rId4"/>
          <a:srcRect/>
          <a:stretch>
            <a:fillRect/>
          </a:stretch>
        </p:blipFill>
        <p:spPr bwMode="auto">
          <a:xfrm>
            <a:off x="7620000" y="1066800"/>
            <a:ext cx="1095375" cy="1095375"/>
          </a:xfrm>
          <a:prstGeom prst="rect">
            <a:avLst/>
          </a:prstGeom>
          <a:noFill/>
          <a:ln w="9525">
            <a:noFill/>
            <a:miter lim="800000"/>
            <a:headEnd/>
            <a:tailEnd/>
          </a:ln>
        </p:spPr>
      </p:pic>
      <p:pic>
        <p:nvPicPr>
          <p:cNvPr id="34821" name="Picture 5" descr="thumbnail">
            <a:hlinkClick r:id="rId5"/>
          </p:cNvPr>
          <p:cNvPicPr>
            <a:picLocks noChangeAspect="1" noChangeArrowheads="1"/>
          </p:cNvPicPr>
          <p:nvPr/>
        </p:nvPicPr>
        <p:blipFill>
          <a:blip r:embed="rId6"/>
          <a:srcRect/>
          <a:stretch>
            <a:fillRect/>
          </a:stretch>
        </p:blipFill>
        <p:spPr bwMode="auto">
          <a:xfrm>
            <a:off x="8048625" y="4419600"/>
            <a:ext cx="1095375" cy="109537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Pathogenesis</a:t>
            </a:r>
          </a:p>
        </p:txBody>
      </p:sp>
      <p:sp>
        <p:nvSpPr>
          <p:cNvPr id="35843" name="Rectangle 3"/>
          <p:cNvSpPr>
            <a:spLocks noGrp="1" noChangeArrowheads="1"/>
          </p:cNvSpPr>
          <p:nvPr>
            <p:ph type="body" idx="1"/>
          </p:nvPr>
        </p:nvSpPr>
        <p:spPr>
          <a:xfrm>
            <a:off x="457200" y="1524000"/>
            <a:ext cx="8229600" cy="4525963"/>
          </a:xfrm>
        </p:spPr>
        <p:txBody>
          <a:bodyPr>
            <a:normAutofit lnSpcReduction="10000"/>
          </a:bodyPr>
          <a:lstStyle/>
          <a:p>
            <a:pPr eaLnBrk="1" hangingPunct="1"/>
            <a:r>
              <a:rPr lang="en-US" b="1" smtClean="0">
                <a:latin typeface="Times New Roman" pitchFamily="18" charset="0"/>
              </a:rPr>
              <a:t>Absorbed into bloodstream via mucosal surface (in digestive system) or wound, since unable to penetrate intact skin</a:t>
            </a:r>
          </a:p>
          <a:p>
            <a:pPr eaLnBrk="1" hangingPunct="1"/>
            <a:endParaRPr lang="en-US" b="1" smtClean="0">
              <a:latin typeface="Times New Roman" pitchFamily="18" charset="0"/>
            </a:endParaRPr>
          </a:p>
          <a:p>
            <a:pPr eaLnBrk="1" hangingPunct="1"/>
            <a:r>
              <a:rPr lang="en-US" b="1" smtClean="0">
                <a:latin typeface="Times New Roman" pitchFamily="18" charset="0"/>
              </a:rPr>
              <a:t>To peripheral neurons at myoneural junctions</a:t>
            </a:r>
          </a:p>
          <a:p>
            <a:pPr eaLnBrk="1" hangingPunct="1"/>
            <a:endParaRPr lang="en-US" b="1" smtClean="0">
              <a:latin typeface="Times New Roman" pitchFamily="18" charset="0"/>
            </a:endParaRPr>
          </a:p>
          <a:p>
            <a:pPr eaLnBrk="1" hangingPunct="1"/>
            <a:r>
              <a:rPr lang="en-US" b="1" smtClean="0">
                <a:latin typeface="Times New Roman" pitchFamily="18" charset="0"/>
              </a:rPr>
              <a:t>To cholinergic receptors to inhibit ACh release </a:t>
            </a:r>
            <a:r>
              <a:rPr lang="en-US" b="1" smtClean="0">
                <a:latin typeface="Times New Roman" pitchFamily="18" charset="0"/>
                <a:sym typeface="Wingdings" pitchFamily="2" charset="2"/>
              </a:rPr>
              <a:t> paralysis</a:t>
            </a:r>
            <a:endParaRPr lang="en-US" b="1" smtClean="0">
              <a:latin typeface="Times New Roman" pitchFamily="18" charset="0"/>
            </a:endParaRPr>
          </a:p>
          <a:p>
            <a:pPr eaLnBrk="1" hangingPunct="1">
              <a:buFont typeface="Wingdings" pitchFamily="2" charset="2"/>
              <a:buNone/>
            </a:pPr>
            <a:endParaRPr lang="en-US" sz="2600" smtClean="0">
              <a:latin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fontScale="90000"/>
          </a:bodyPr>
          <a:lstStyle/>
          <a:p>
            <a:pPr eaLnBrk="1" hangingPunct="1"/>
            <a:r>
              <a:rPr lang="en-US" sz="3500" smtClean="0"/>
              <a:t>Incubation Periods &amp; Specific Symptoms</a:t>
            </a:r>
            <a:r>
              <a:rPr lang="en-US" sz="4100" smtClean="0"/>
              <a:t> </a:t>
            </a:r>
            <a:br>
              <a:rPr lang="en-US" sz="4100" smtClean="0"/>
            </a:br>
            <a:r>
              <a:rPr lang="en-US" sz="3500" smtClean="0"/>
              <a:t>vary with mode of transmission</a:t>
            </a:r>
          </a:p>
        </p:txBody>
      </p:sp>
      <p:sp>
        <p:nvSpPr>
          <p:cNvPr id="36867" name="Rectangle 3"/>
          <p:cNvSpPr>
            <a:spLocks noGrp="1" noChangeArrowheads="1"/>
          </p:cNvSpPr>
          <p:nvPr>
            <p:ph type="body" sz="half" idx="1"/>
          </p:nvPr>
        </p:nvSpPr>
        <p:spPr>
          <a:xfrm>
            <a:off x="608013" y="2133600"/>
            <a:ext cx="8002587" cy="4648200"/>
          </a:xfrm>
          <a:noFill/>
        </p:spPr>
        <p:txBody>
          <a:bodyPr>
            <a:normAutofit lnSpcReduction="10000"/>
          </a:bodyPr>
          <a:lstStyle/>
          <a:p>
            <a:pPr eaLnBrk="1" hangingPunct="1"/>
            <a:r>
              <a:rPr lang="en-US" sz="2600" b="1" smtClean="0">
                <a:latin typeface="Times New Roman" pitchFamily="18" charset="0"/>
              </a:rPr>
              <a:t>Foodborne – </a:t>
            </a:r>
          </a:p>
          <a:p>
            <a:pPr lvl="1" eaLnBrk="1" hangingPunct="1"/>
            <a:r>
              <a:rPr lang="en-US" b="1" smtClean="0"/>
              <a:t> 18-36 hr incubation period</a:t>
            </a:r>
          </a:p>
          <a:p>
            <a:pPr lvl="1" eaLnBrk="1" hangingPunct="1"/>
            <a:r>
              <a:rPr lang="en-US" b="1" smtClean="0"/>
              <a:t> gastrointestinal symptoms precede/accompany bulbar palsies</a:t>
            </a:r>
          </a:p>
          <a:p>
            <a:pPr eaLnBrk="1" hangingPunct="1"/>
            <a:r>
              <a:rPr lang="en-US" sz="2600" b="1" smtClean="0">
                <a:latin typeface="Times New Roman" pitchFamily="18" charset="0"/>
              </a:rPr>
              <a:t>Intestinal – </a:t>
            </a:r>
          </a:p>
          <a:p>
            <a:pPr lvl="1" eaLnBrk="1" hangingPunct="1"/>
            <a:r>
              <a:rPr lang="en-US" b="1" smtClean="0"/>
              <a:t>8-22 day incubation period</a:t>
            </a:r>
          </a:p>
          <a:p>
            <a:pPr lvl="1" eaLnBrk="1" hangingPunct="1"/>
            <a:r>
              <a:rPr lang="en-US" b="1" smtClean="0"/>
              <a:t>GI symptoms, as with foodborne</a:t>
            </a:r>
          </a:p>
          <a:p>
            <a:pPr eaLnBrk="1" hangingPunct="1"/>
            <a:r>
              <a:rPr lang="en-US" sz="2600" b="1" smtClean="0">
                <a:latin typeface="Times New Roman" pitchFamily="18" charset="0"/>
              </a:rPr>
              <a:t>Wound – </a:t>
            </a:r>
          </a:p>
          <a:p>
            <a:pPr lvl="1" eaLnBrk="1" hangingPunct="1"/>
            <a:r>
              <a:rPr lang="en-US" b="1" smtClean="0"/>
              <a:t>4-21 day incubation period</a:t>
            </a:r>
          </a:p>
          <a:p>
            <a:pPr lvl="1" eaLnBrk="1" hangingPunct="1"/>
            <a:r>
              <a:rPr lang="en-US" b="1" smtClean="0"/>
              <a:t>GI symptoms absent</a:t>
            </a:r>
          </a:p>
        </p:txBody>
      </p:sp>
      <p:pic>
        <p:nvPicPr>
          <p:cNvPr id="36868" name="Picture 4" descr="File Photo"/>
          <p:cNvPicPr>
            <a:picLocks noGrp="1" noChangeAspect="1" noChangeArrowheads="1"/>
          </p:cNvPicPr>
          <p:nvPr>
            <p:ph sz="half" idx="2"/>
          </p:nvPr>
        </p:nvPicPr>
        <p:blipFill>
          <a:blip r:embed="rId3"/>
          <a:srcRect/>
          <a:stretch>
            <a:fillRect/>
          </a:stretch>
        </p:blipFill>
        <p:spPr>
          <a:xfrm>
            <a:off x="6572250" y="1828800"/>
            <a:ext cx="1358900" cy="1017588"/>
          </a:xfr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z="3500" smtClean="0"/>
              <a:t>Botulism symptoms:  Characteristic Triad</a:t>
            </a:r>
          </a:p>
        </p:txBody>
      </p:sp>
      <p:sp>
        <p:nvSpPr>
          <p:cNvPr id="37891" name="Rectangle 3"/>
          <p:cNvSpPr>
            <a:spLocks noGrp="1" noChangeArrowheads="1"/>
          </p:cNvSpPr>
          <p:nvPr>
            <p:ph type="body" idx="1"/>
          </p:nvPr>
        </p:nvSpPr>
        <p:spPr>
          <a:xfrm>
            <a:off x="533400" y="1600200"/>
            <a:ext cx="8153400" cy="4648200"/>
          </a:xfrm>
          <a:solidFill>
            <a:schemeClr val="bg1"/>
          </a:solidFill>
        </p:spPr>
        <p:txBody>
          <a:bodyPr>
            <a:normAutofit lnSpcReduction="10000"/>
          </a:bodyPr>
          <a:lstStyle/>
          <a:p>
            <a:pPr eaLnBrk="1" hangingPunct="1">
              <a:lnSpc>
                <a:spcPct val="90000"/>
              </a:lnSpc>
            </a:pPr>
            <a:r>
              <a:rPr lang="en-US" sz="2600" b="1" smtClean="0">
                <a:latin typeface="Times New Roman" pitchFamily="18" charset="0"/>
              </a:rPr>
              <a:t>Symmetric, descending (cranial nerves first, then upper extremities, then respiratory muscles, and lower extremities) flaccid paralysis with prominent bulbar palsies, particularly:</a:t>
            </a:r>
          </a:p>
          <a:p>
            <a:pPr lvl="1" eaLnBrk="1" hangingPunct="1">
              <a:lnSpc>
                <a:spcPct val="90000"/>
              </a:lnSpc>
            </a:pPr>
            <a:r>
              <a:rPr lang="en-US" b="1" smtClean="0"/>
              <a:t>Diplopia – double vision</a:t>
            </a:r>
          </a:p>
          <a:p>
            <a:pPr lvl="1" eaLnBrk="1" hangingPunct="1">
              <a:lnSpc>
                <a:spcPct val="90000"/>
              </a:lnSpc>
            </a:pPr>
            <a:r>
              <a:rPr lang="en-US" b="1" smtClean="0"/>
              <a:t>Dysarthria – difficulty in speech articulation</a:t>
            </a:r>
          </a:p>
          <a:p>
            <a:pPr lvl="1" eaLnBrk="1" hangingPunct="1">
              <a:lnSpc>
                <a:spcPct val="90000"/>
              </a:lnSpc>
            </a:pPr>
            <a:r>
              <a:rPr lang="en-US" b="1" smtClean="0"/>
              <a:t>Dysphonia – difficulty in voice production</a:t>
            </a:r>
          </a:p>
          <a:p>
            <a:pPr lvl="1" eaLnBrk="1" hangingPunct="1">
              <a:lnSpc>
                <a:spcPct val="90000"/>
              </a:lnSpc>
            </a:pPr>
            <a:r>
              <a:rPr lang="en-US" b="1" smtClean="0"/>
              <a:t>Dysphagia – difficulty in swallowing</a:t>
            </a:r>
          </a:p>
          <a:p>
            <a:pPr eaLnBrk="1" hangingPunct="1">
              <a:lnSpc>
                <a:spcPct val="90000"/>
              </a:lnSpc>
            </a:pPr>
            <a:r>
              <a:rPr lang="en-US" sz="2600" b="1" smtClean="0">
                <a:latin typeface="Times New Roman" pitchFamily="18" charset="0"/>
              </a:rPr>
              <a:t>Patient is afebrile (although fever may be present in wound botulism)</a:t>
            </a:r>
          </a:p>
          <a:p>
            <a:pPr eaLnBrk="1" hangingPunct="1">
              <a:lnSpc>
                <a:spcPct val="90000"/>
              </a:lnSpc>
            </a:pPr>
            <a:r>
              <a:rPr lang="en-US" sz="2600" b="1" smtClean="0">
                <a:latin typeface="Times New Roman" pitchFamily="18" charset="0"/>
              </a:rPr>
              <a:t>Patient’s sensibilities intact; cognitive functions unaffected</a:t>
            </a:r>
          </a:p>
          <a:p>
            <a:pPr eaLnBrk="1" hangingPunct="1">
              <a:lnSpc>
                <a:spcPct val="90000"/>
              </a:lnSpc>
              <a:buFont typeface="Wingdings" pitchFamily="2" charset="2"/>
              <a:buNone/>
            </a:pPr>
            <a:endParaRPr lang="en-US" sz="2600" b="1" smtClean="0">
              <a:latin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pPr eaLnBrk="1" hangingPunct="1"/>
            <a:r>
              <a:rPr lang="en-US" sz="4100" smtClean="0"/>
              <a:t>Signs of Food-borne and Wound Botulism</a:t>
            </a:r>
          </a:p>
        </p:txBody>
      </p:sp>
      <p:sp>
        <p:nvSpPr>
          <p:cNvPr id="38915" name="Rectangle 3"/>
          <p:cNvSpPr>
            <a:spLocks noGrp="1" noChangeArrowheads="1"/>
          </p:cNvSpPr>
          <p:nvPr>
            <p:ph type="body" sz="half" idx="1"/>
          </p:nvPr>
        </p:nvSpPr>
        <p:spPr/>
        <p:txBody>
          <a:bodyPr/>
          <a:lstStyle/>
          <a:p>
            <a:pPr eaLnBrk="1" hangingPunct="1">
              <a:lnSpc>
                <a:spcPct val="80000"/>
              </a:lnSpc>
            </a:pPr>
            <a:r>
              <a:rPr lang="en-US" sz="2200" b="1" smtClean="0">
                <a:latin typeface="Times New Roman" pitchFamily="18" charset="0"/>
              </a:rPr>
              <a:t>Ventilatory (respiratory) problems</a:t>
            </a:r>
          </a:p>
          <a:p>
            <a:pPr eaLnBrk="1" hangingPunct="1">
              <a:lnSpc>
                <a:spcPct val="80000"/>
              </a:lnSpc>
            </a:pPr>
            <a:r>
              <a:rPr lang="en-US" sz="2200" b="1" smtClean="0">
                <a:latin typeface="Times New Roman" pitchFamily="18" charset="0"/>
              </a:rPr>
              <a:t>Eye muscle paresis/paralysis (extraocular, eyelid)</a:t>
            </a:r>
          </a:p>
          <a:p>
            <a:pPr eaLnBrk="1" hangingPunct="1">
              <a:lnSpc>
                <a:spcPct val="80000"/>
              </a:lnSpc>
            </a:pPr>
            <a:r>
              <a:rPr lang="en-US" sz="2200" b="1" smtClean="0">
                <a:latin typeface="Times New Roman" pitchFamily="18" charset="0"/>
              </a:rPr>
              <a:t>Dry mucous membranes in mouth/throat</a:t>
            </a:r>
          </a:p>
          <a:p>
            <a:pPr eaLnBrk="1" hangingPunct="1">
              <a:lnSpc>
                <a:spcPct val="80000"/>
              </a:lnSpc>
            </a:pPr>
            <a:r>
              <a:rPr lang="en-US" sz="2200" b="1" smtClean="0">
                <a:latin typeface="Times New Roman" pitchFamily="18" charset="0"/>
              </a:rPr>
              <a:t>Dilated, fixed pupils</a:t>
            </a:r>
          </a:p>
          <a:p>
            <a:pPr eaLnBrk="1" hangingPunct="1">
              <a:lnSpc>
                <a:spcPct val="80000"/>
              </a:lnSpc>
            </a:pPr>
            <a:r>
              <a:rPr lang="en-US" sz="2200" b="1" smtClean="0">
                <a:latin typeface="Times New Roman" pitchFamily="18" charset="0"/>
              </a:rPr>
              <a:t>Ataxia</a:t>
            </a:r>
          </a:p>
          <a:p>
            <a:pPr eaLnBrk="1" hangingPunct="1">
              <a:lnSpc>
                <a:spcPct val="80000"/>
              </a:lnSpc>
            </a:pPr>
            <a:r>
              <a:rPr lang="en-US" sz="2200" b="1" smtClean="0">
                <a:latin typeface="Times New Roman" pitchFamily="18" charset="0"/>
              </a:rPr>
              <a:t>Hypotension</a:t>
            </a:r>
          </a:p>
          <a:p>
            <a:pPr eaLnBrk="1" hangingPunct="1">
              <a:lnSpc>
                <a:spcPct val="80000"/>
              </a:lnSpc>
            </a:pPr>
            <a:r>
              <a:rPr lang="en-US" sz="2200" b="1" smtClean="0">
                <a:latin typeface="Times New Roman" pitchFamily="18" charset="0"/>
              </a:rPr>
              <a:t>Nystagmus</a:t>
            </a:r>
          </a:p>
          <a:p>
            <a:pPr eaLnBrk="1" hangingPunct="1">
              <a:lnSpc>
                <a:spcPct val="80000"/>
              </a:lnSpc>
            </a:pPr>
            <a:r>
              <a:rPr lang="en-US" sz="2200" b="1" smtClean="0">
                <a:latin typeface="Times New Roman" pitchFamily="18" charset="0"/>
              </a:rPr>
              <a:t>Decreased to absent deep tendon reflexes</a:t>
            </a:r>
          </a:p>
        </p:txBody>
      </p:sp>
      <p:sp>
        <p:nvSpPr>
          <p:cNvPr id="38916" name="Text Box 4"/>
          <p:cNvSpPr txBox="1">
            <a:spLocks noChangeArrowheads="1"/>
          </p:cNvSpPr>
          <p:nvPr/>
        </p:nvSpPr>
        <p:spPr bwMode="auto">
          <a:xfrm>
            <a:off x="1127125" y="1865313"/>
            <a:ext cx="7026275" cy="366712"/>
          </a:xfrm>
          <a:prstGeom prst="rect">
            <a:avLst/>
          </a:prstGeom>
          <a:noFill/>
          <a:ln w="9525">
            <a:noFill/>
            <a:miter lim="800000"/>
            <a:headEnd/>
            <a:tailEnd/>
          </a:ln>
        </p:spPr>
        <p:txBody>
          <a:bodyPr>
            <a:spAutoFit/>
          </a:bodyPr>
          <a:lstStyle/>
          <a:p>
            <a:endParaRPr lang="en-US" sz="1800">
              <a:effectLst/>
              <a:latin typeface="Arial" pitchFamily="34" charset="0"/>
            </a:endParaRPr>
          </a:p>
        </p:txBody>
      </p:sp>
      <p:pic>
        <p:nvPicPr>
          <p:cNvPr id="38917" name="Picture 5"/>
          <p:cNvPicPr>
            <a:picLocks noGrp="1" noChangeAspect="1" noChangeArrowheads="1"/>
          </p:cNvPicPr>
          <p:nvPr>
            <p:ph sz="half" idx="2"/>
          </p:nvPr>
        </p:nvPicPr>
        <p:blipFill>
          <a:blip r:embed="rId3"/>
          <a:srcRect/>
          <a:stretch>
            <a:fillRect/>
          </a:stretch>
        </p:blipFill>
        <p:spPr>
          <a:xfrm>
            <a:off x="4419600" y="1600200"/>
            <a:ext cx="4343400" cy="2819400"/>
          </a:xfrm>
          <a:noFill/>
        </p:spPr>
      </p:pic>
      <p:sp>
        <p:nvSpPr>
          <p:cNvPr id="38918" name="Text Box 6"/>
          <p:cNvSpPr txBox="1">
            <a:spLocks noChangeArrowheads="1"/>
          </p:cNvSpPr>
          <p:nvPr/>
        </p:nvSpPr>
        <p:spPr bwMode="auto">
          <a:xfrm>
            <a:off x="4648200" y="4572000"/>
            <a:ext cx="3886200" cy="2170113"/>
          </a:xfrm>
          <a:prstGeom prst="rect">
            <a:avLst/>
          </a:prstGeom>
          <a:noFill/>
          <a:ln w="9525">
            <a:noFill/>
            <a:miter lim="800000"/>
            <a:headEnd/>
            <a:tailEnd/>
          </a:ln>
        </p:spPr>
        <p:txBody>
          <a:bodyPr>
            <a:spAutoFit/>
          </a:bodyPr>
          <a:lstStyle/>
          <a:p>
            <a:r>
              <a:rPr lang="en-US" sz="1600">
                <a:effectLst/>
                <a:latin typeface="Arial" pitchFamily="34" charset="0"/>
              </a:rPr>
              <a:t>A. Patient at rest. Note bilateral mild ptosis, dilated pupils, disconjugate gaze, and symmetric facial muscles.</a:t>
            </a:r>
          </a:p>
          <a:p>
            <a:r>
              <a:rPr lang="en-US" sz="1600">
                <a:effectLst/>
                <a:latin typeface="Arial" pitchFamily="34" charset="0"/>
              </a:rPr>
              <a:t>B, Patient was requested to perform his maximum smile. Note absent smile creases, ptosis, minimally asymmetric smile.</a:t>
            </a:r>
          </a:p>
          <a:p>
            <a:pPr>
              <a:spcBef>
                <a:spcPct val="50000"/>
              </a:spcBef>
            </a:pPr>
            <a:endParaRPr lang="en-US" sz="1600">
              <a:effectLst/>
              <a:latin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z="4100" smtClean="0"/>
              <a:t>Clinical Features of Infant Botulism</a:t>
            </a:r>
          </a:p>
        </p:txBody>
      </p:sp>
      <p:sp>
        <p:nvSpPr>
          <p:cNvPr id="39939" name="Rectangle 3"/>
          <p:cNvSpPr>
            <a:spLocks noGrp="1" noChangeArrowheads="1"/>
          </p:cNvSpPr>
          <p:nvPr>
            <p:ph type="body" idx="1"/>
          </p:nvPr>
        </p:nvSpPr>
        <p:spPr/>
        <p:txBody>
          <a:bodyPr>
            <a:normAutofit lnSpcReduction="10000"/>
          </a:bodyPr>
          <a:lstStyle/>
          <a:p>
            <a:pPr eaLnBrk="1" hangingPunct="1">
              <a:lnSpc>
                <a:spcPct val="90000"/>
              </a:lnSpc>
            </a:pPr>
            <a:r>
              <a:rPr lang="en-US" b="1" smtClean="0">
                <a:latin typeface="Times New Roman" pitchFamily="18" charset="0"/>
              </a:rPr>
              <a:t>Ventilatory difficulty</a:t>
            </a:r>
          </a:p>
          <a:p>
            <a:pPr eaLnBrk="1" hangingPunct="1">
              <a:lnSpc>
                <a:spcPct val="90000"/>
              </a:lnSpc>
            </a:pPr>
            <a:r>
              <a:rPr lang="en-US" b="1" smtClean="0">
                <a:latin typeface="Times New Roman" pitchFamily="18" charset="0"/>
              </a:rPr>
              <a:t>Weakness/hypotonia</a:t>
            </a:r>
          </a:p>
          <a:p>
            <a:pPr eaLnBrk="1" hangingPunct="1">
              <a:lnSpc>
                <a:spcPct val="90000"/>
              </a:lnSpc>
            </a:pPr>
            <a:r>
              <a:rPr lang="en-US" b="1" smtClean="0">
                <a:latin typeface="Times New Roman" pitchFamily="18" charset="0"/>
              </a:rPr>
              <a:t>Poor oral feeding/weak sucking</a:t>
            </a:r>
          </a:p>
          <a:p>
            <a:pPr eaLnBrk="1" hangingPunct="1">
              <a:lnSpc>
                <a:spcPct val="90000"/>
              </a:lnSpc>
            </a:pPr>
            <a:r>
              <a:rPr lang="en-US" b="1" smtClean="0">
                <a:latin typeface="Times New Roman" pitchFamily="18" charset="0"/>
              </a:rPr>
              <a:t>Weak cry</a:t>
            </a:r>
          </a:p>
          <a:p>
            <a:pPr eaLnBrk="1" hangingPunct="1">
              <a:lnSpc>
                <a:spcPct val="90000"/>
              </a:lnSpc>
            </a:pPr>
            <a:r>
              <a:rPr lang="en-US" b="1" smtClean="0">
                <a:latin typeface="Times New Roman" pitchFamily="18" charset="0"/>
              </a:rPr>
              <a:t>Poor head control</a:t>
            </a:r>
          </a:p>
          <a:p>
            <a:pPr eaLnBrk="1" hangingPunct="1">
              <a:lnSpc>
                <a:spcPct val="90000"/>
              </a:lnSpc>
            </a:pPr>
            <a:r>
              <a:rPr lang="en-US" b="1" smtClean="0">
                <a:latin typeface="Times New Roman" pitchFamily="18" charset="0"/>
              </a:rPr>
              <a:t>Lethargy/somnulence</a:t>
            </a:r>
          </a:p>
          <a:p>
            <a:pPr eaLnBrk="1" hangingPunct="1">
              <a:lnSpc>
                <a:spcPct val="90000"/>
              </a:lnSpc>
            </a:pPr>
            <a:r>
              <a:rPr lang="en-US" b="1" smtClean="0">
                <a:latin typeface="Times New Roman" pitchFamily="18" charset="0"/>
              </a:rPr>
              <a:t>Ocular abnormalities (mydriasis, ptosis)</a:t>
            </a:r>
          </a:p>
          <a:p>
            <a:pPr eaLnBrk="1" hangingPunct="1">
              <a:lnSpc>
                <a:spcPct val="90000"/>
              </a:lnSpc>
            </a:pPr>
            <a:r>
              <a:rPr lang="en-US" b="1" smtClean="0">
                <a:latin typeface="Times New Roman" pitchFamily="18" charset="0"/>
              </a:rPr>
              <a:t>Cardiovascular abnormalities (hypotension, tachycardia)</a:t>
            </a:r>
          </a:p>
        </p:txBody>
      </p:sp>
      <p:pic>
        <p:nvPicPr>
          <p:cNvPr id="39940" name="Picture 4" descr="thumbnail">
            <a:hlinkClick r:id="rId3"/>
          </p:cNvPr>
          <p:cNvPicPr>
            <a:picLocks noChangeAspect="1" noChangeArrowheads="1"/>
          </p:cNvPicPr>
          <p:nvPr/>
        </p:nvPicPr>
        <p:blipFill>
          <a:blip r:embed="rId4"/>
          <a:srcRect/>
          <a:stretch>
            <a:fillRect/>
          </a:stretch>
        </p:blipFill>
        <p:spPr bwMode="auto">
          <a:xfrm>
            <a:off x="6324600" y="1676400"/>
            <a:ext cx="2819400" cy="28194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eaLnBrk="1" hangingPunct="1"/>
            <a:r>
              <a:rPr lang="en-US" sz="4000" smtClean="0"/>
              <a:t> Clinical Perspective of </a:t>
            </a:r>
            <a:r>
              <a:rPr lang="en-US" sz="4000" i="1" smtClean="0"/>
              <a:t>Clostridium botulinum</a:t>
            </a:r>
            <a:endParaRPr lang="en-US" sz="4000" smtClean="0"/>
          </a:p>
        </p:txBody>
      </p:sp>
      <p:sp>
        <p:nvSpPr>
          <p:cNvPr id="22531" name="Rectangle 3"/>
          <p:cNvSpPr>
            <a:spLocks noGrp="1" noChangeArrowheads="1"/>
          </p:cNvSpPr>
          <p:nvPr>
            <p:ph type="body" idx="1"/>
          </p:nvPr>
        </p:nvSpPr>
        <p:spPr>
          <a:xfrm>
            <a:off x="685800" y="1524000"/>
            <a:ext cx="7772400" cy="4648200"/>
          </a:xfrm>
        </p:spPr>
        <p:txBody>
          <a:bodyPr/>
          <a:lstStyle/>
          <a:p>
            <a:pPr eaLnBrk="1" hangingPunct="1">
              <a:lnSpc>
                <a:spcPct val="90000"/>
              </a:lnSpc>
            </a:pPr>
            <a:r>
              <a:rPr lang="en-US" sz="2800" smtClean="0"/>
              <a:t>There are four types of botulism, characterized by the method of delivery of the toxin.</a:t>
            </a:r>
          </a:p>
          <a:p>
            <a:pPr eaLnBrk="1" hangingPunct="1">
              <a:lnSpc>
                <a:spcPct val="90000"/>
              </a:lnSpc>
            </a:pPr>
            <a:r>
              <a:rPr lang="en-US" sz="2800" smtClean="0"/>
              <a:t>The toxin cannot pass through the skin, thus, transmission requires a break in the skin or direct absorption through mucus membranes in the lungs or GI tract.</a:t>
            </a:r>
          </a:p>
          <a:p>
            <a:pPr eaLnBrk="1" hangingPunct="1">
              <a:lnSpc>
                <a:spcPct val="90000"/>
              </a:lnSpc>
            </a:pPr>
            <a:r>
              <a:rPr lang="en-US" sz="2800" smtClean="0"/>
              <a:t>Foodborne botulism is the result of the ingestion of food contaminated with </a:t>
            </a:r>
            <a:r>
              <a:rPr lang="en-US" sz="2800" i="1" smtClean="0"/>
              <a:t>Clostridium botulinum</a:t>
            </a:r>
            <a:r>
              <a:rPr lang="en-US" sz="2800" smtClean="0"/>
              <a:t> containing the preformed toxin</a:t>
            </a:r>
            <a:r>
              <a:rPr lang="en-US" sz="2800" i="1" smtClean="0"/>
              <a:t>.  </a:t>
            </a:r>
            <a:r>
              <a:rPr lang="en-US" sz="2800" smtClean="0"/>
              <a:t>Note:  Ingestion of the toxin makes a person ill, not</a:t>
            </a:r>
            <a:r>
              <a:rPr lang="en-US" sz="2800" i="1" smtClean="0"/>
              <a:t> Clostridium botulinum</a:t>
            </a:r>
            <a:r>
              <a:rPr lang="en-US" sz="2800" smtClean="0"/>
              <a:t> itself.</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 </a:t>
            </a:r>
          </a:p>
        </p:txBody>
      </p:sp>
      <p:sp>
        <p:nvSpPr>
          <p:cNvPr id="23555" name="Rectangle 3"/>
          <p:cNvSpPr>
            <a:spLocks noGrp="1" noChangeArrowheads="1"/>
          </p:cNvSpPr>
          <p:nvPr>
            <p:ph type="body" idx="1"/>
          </p:nvPr>
        </p:nvSpPr>
        <p:spPr>
          <a:xfrm>
            <a:off x="685800" y="381000"/>
            <a:ext cx="7772400" cy="5715000"/>
          </a:xfrm>
        </p:spPr>
        <p:txBody>
          <a:bodyPr/>
          <a:lstStyle/>
          <a:p>
            <a:pPr eaLnBrk="1" hangingPunct="1"/>
            <a:r>
              <a:rPr lang="en-US" smtClean="0"/>
              <a:t>Wound botulism occurs when a break in the skin becomes infected with </a:t>
            </a:r>
            <a:r>
              <a:rPr lang="en-US" i="1" smtClean="0"/>
              <a:t>Clostridium botulinum</a:t>
            </a:r>
            <a:r>
              <a:rPr lang="en-US" smtClean="0"/>
              <a:t> which then multiply and release botulism toxin into the blood.</a:t>
            </a:r>
          </a:p>
          <a:p>
            <a:pPr eaLnBrk="1" hangingPunct="1"/>
            <a:r>
              <a:rPr lang="en-US" smtClean="0"/>
              <a:t>Inhalation botulism occurs when aerosolized botulism toxin enters the lungs.</a:t>
            </a:r>
          </a:p>
          <a:p>
            <a:pPr eaLnBrk="1" hangingPunct="1"/>
            <a:r>
              <a:rPr lang="en-US" smtClean="0"/>
              <a:t>Infant botulism is the result of the infestation of the digestive tract with </a:t>
            </a:r>
            <a:r>
              <a:rPr lang="en-US" i="1" smtClean="0"/>
              <a:t>Clostridium botulinum.</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 </a:t>
            </a:r>
          </a:p>
        </p:txBody>
      </p:sp>
      <p:sp>
        <p:nvSpPr>
          <p:cNvPr id="24579" name="Rectangle 3"/>
          <p:cNvSpPr>
            <a:spLocks noGrp="1" noChangeArrowheads="1"/>
          </p:cNvSpPr>
          <p:nvPr>
            <p:ph type="body" idx="1"/>
          </p:nvPr>
        </p:nvSpPr>
        <p:spPr/>
        <p:txBody>
          <a:bodyPr/>
          <a:lstStyle/>
          <a:p>
            <a:pPr eaLnBrk="1" hangingPunct="1">
              <a:buFontTx/>
              <a:buNone/>
            </a:pPr>
            <a:r>
              <a:rPr lang="en-US" smtClean="0"/>
              <a:t> </a:t>
            </a:r>
          </a:p>
        </p:txBody>
      </p:sp>
      <p:pic>
        <p:nvPicPr>
          <p:cNvPr id="24580" name="Picture 4" descr="fig18_3"/>
          <p:cNvPicPr>
            <a:picLocks noChangeAspect="1" noChangeArrowheads="1"/>
          </p:cNvPicPr>
          <p:nvPr/>
        </p:nvPicPr>
        <p:blipFill>
          <a:blip r:embed="rId2"/>
          <a:srcRect/>
          <a:stretch>
            <a:fillRect/>
          </a:stretch>
        </p:blipFill>
        <p:spPr bwMode="auto">
          <a:xfrm>
            <a:off x="609600" y="685800"/>
            <a:ext cx="7848600" cy="5468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609600"/>
            <a:ext cx="4267200" cy="1295400"/>
          </a:xfrm>
        </p:spPr>
        <p:txBody>
          <a:bodyPr>
            <a:normAutofit fontScale="90000"/>
          </a:bodyPr>
          <a:lstStyle/>
          <a:p>
            <a:pPr eaLnBrk="1" hangingPunct="1"/>
            <a:r>
              <a:rPr lang="en-US" smtClean="0"/>
              <a:t>Outbreaks of Botulism</a:t>
            </a:r>
          </a:p>
        </p:txBody>
      </p:sp>
      <p:sp>
        <p:nvSpPr>
          <p:cNvPr id="16387" name="Rectangle 3"/>
          <p:cNvSpPr>
            <a:spLocks noGrp="1" noChangeArrowheads="1"/>
          </p:cNvSpPr>
          <p:nvPr>
            <p:ph type="body" idx="1"/>
          </p:nvPr>
        </p:nvSpPr>
        <p:spPr>
          <a:xfrm>
            <a:off x="457200" y="2286000"/>
            <a:ext cx="8458200" cy="3886200"/>
          </a:xfrm>
        </p:spPr>
        <p:txBody>
          <a:bodyPr/>
          <a:lstStyle/>
          <a:p>
            <a:pPr eaLnBrk="1" hangingPunct="1">
              <a:lnSpc>
                <a:spcPct val="90000"/>
              </a:lnSpc>
            </a:pPr>
            <a:r>
              <a:rPr lang="en-US" smtClean="0"/>
              <a:t>19 cases of wound botulism in California, 1995.</a:t>
            </a:r>
          </a:p>
          <a:p>
            <a:pPr eaLnBrk="1" hangingPunct="1">
              <a:lnSpc>
                <a:spcPct val="90000"/>
              </a:lnSpc>
            </a:pPr>
            <a:r>
              <a:rPr lang="en-US" smtClean="0"/>
              <a:t>18 cases are associated with intravenous drug users.</a:t>
            </a:r>
          </a:p>
          <a:p>
            <a:pPr eaLnBrk="1" hangingPunct="1">
              <a:lnSpc>
                <a:spcPct val="90000"/>
              </a:lnSpc>
            </a:pPr>
            <a:r>
              <a:rPr lang="en-US" smtClean="0"/>
              <a:t>2 cases reported the requirement of mechanical ventilation for 47 days.</a:t>
            </a:r>
          </a:p>
          <a:p>
            <a:pPr eaLnBrk="1" hangingPunct="1">
              <a:lnSpc>
                <a:spcPct val="90000"/>
              </a:lnSpc>
            </a:pPr>
            <a:r>
              <a:rPr lang="en-US" smtClean="0"/>
              <a:t>Botulinal antitoxin and penicillin were administered.</a:t>
            </a:r>
          </a:p>
        </p:txBody>
      </p:sp>
      <p:pic>
        <p:nvPicPr>
          <p:cNvPr id="16388" name="Picture 4"/>
          <p:cNvPicPr>
            <a:picLocks noChangeAspect="1" noChangeArrowheads="1"/>
          </p:cNvPicPr>
          <p:nvPr/>
        </p:nvPicPr>
        <p:blipFill>
          <a:blip r:embed="rId3"/>
          <a:srcRect/>
          <a:stretch>
            <a:fillRect/>
          </a:stretch>
        </p:blipFill>
        <p:spPr bwMode="auto">
          <a:xfrm>
            <a:off x="5029200" y="609600"/>
            <a:ext cx="3733800" cy="13335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 </a:t>
            </a:r>
          </a:p>
        </p:txBody>
      </p:sp>
      <p:sp>
        <p:nvSpPr>
          <p:cNvPr id="26627" name="Rectangle 3"/>
          <p:cNvSpPr>
            <a:spLocks noGrp="1" noChangeArrowheads="1"/>
          </p:cNvSpPr>
          <p:nvPr>
            <p:ph type="body" idx="1"/>
          </p:nvPr>
        </p:nvSpPr>
        <p:spPr>
          <a:xfrm>
            <a:off x="685800" y="1447800"/>
            <a:ext cx="7772400" cy="4648200"/>
          </a:xfrm>
        </p:spPr>
        <p:txBody>
          <a:bodyPr/>
          <a:lstStyle/>
          <a:p>
            <a:pPr eaLnBrk="1" hangingPunct="1"/>
            <a:r>
              <a:rPr lang="en-US" smtClean="0"/>
              <a:t>Roughly 100 cases of botulism are reported in the U.S. each year.</a:t>
            </a:r>
          </a:p>
          <a:p>
            <a:pPr eaLnBrk="1" hangingPunct="1"/>
            <a:r>
              <a:rPr lang="en-US" smtClean="0"/>
              <a:t>Approximately 25% are foodborne, 72% are infant botulism, and the remaining 3% are wound botulism. </a:t>
            </a:r>
          </a:p>
          <a:p>
            <a:pPr eaLnBrk="1" hangingPunct="1"/>
            <a:r>
              <a:rPr lang="en-US" smtClean="0"/>
              <a:t>Inhalation cases do not occur naturally.</a:t>
            </a:r>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 </a:t>
            </a:r>
          </a:p>
        </p:txBody>
      </p:sp>
      <p:sp>
        <p:nvSpPr>
          <p:cNvPr id="25603" name="Rectangle 3"/>
          <p:cNvSpPr>
            <a:spLocks noGrp="1" noChangeArrowheads="1"/>
          </p:cNvSpPr>
          <p:nvPr>
            <p:ph type="body" idx="1"/>
          </p:nvPr>
        </p:nvSpPr>
        <p:spPr>
          <a:xfrm>
            <a:off x="685800" y="609600"/>
            <a:ext cx="7772400" cy="5486400"/>
          </a:xfrm>
        </p:spPr>
        <p:txBody>
          <a:bodyPr/>
          <a:lstStyle/>
          <a:p>
            <a:pPr eaLnBrk="1" hangingPunct="1"/>
            <a:r>
              <a:rPr lang="en-US" smtClean="0"/>
              <a:t>In infant botulism, illness results from infestation of the GI tract with </a:t>
            </a:r>
            <a:r>
              <a:rPr lang="en-US" i="1" smtClean="0"/>
              <a:t>Clostridium botulinum.</a:t>
            </a:r>
            <a:r>
              <a:rPr lang="en-US" smtClean="0"/>
              <a:t>  Such infestation is generally not an issue in individuals older than one year due largely to the large number of competing microorganisms found in the mature GI tract.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 </a:t>
            </a:r>
          </a:p>
        </p:txBody>
      </p:sp>
      <p:sp>
        <p:nvSpPr>
          <p:cNvPr id="30723" name="Rectangle 3"/>
          <p:cNvSpPr>
            <a:spLocks noGrp="1" noChangeArrowheads="1"/>
          </p:cNvSpPr>
          <p:nvPr>
            <p:ph type="body" idx="1"/>
          </p:nvPr>
        </p:nvSpPr>
        <p:spPr/>
        <p:txBody>
          <a:bodyPr/>
          <a:lstStyle/>
          <a:p>
            <a:pPr eaLnBrk="1" hangingPunct="1"/>
            <a:r>
              <a:rPr lang="en-US" smtClean="0"/>
              <a:t>Wound botulism is on the rise due to an increase in the use of black tar heroin. The source of the botulism could be the drug itself, a cut in the drug, dirty injection equipment, or contamination during the preparation process.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 </a:t>
            </a:r>
          </a:p>
        </p:txBody>
      </p:sp>
      <p:sp>
        <p:nvSpPr>
          <p:cNvPr id="34819" name="Rectangle 3"/>
          <p:cNvSpPr>
            <a:spLocks noGrp="1" noChangeArrowheads="1"/>
          </p:cNvSpPr>
          <p:nvPr>
            <p:ph type="body" idx="1"/>
          </p:nvPr>
        </p:nvSpPr>
        <p:spPr>
          <a:xfrm>
            <a:off x="685800" y="609600"/>
            <a:ext cx="7772400" cy="5486400"/>
          </a:xfrm>
        </p:spPr>
        <p:txBody>
          <a:bodyPr/>
          <a:lstStyle/>
          <a:p>
            <a:pPr eaLnBrk="1" hangingPunct="1"/>
            <a:r>
              <a:rPr lang="en-US" smtClean="0"/>
              <a:t>If left untreated symptoms may expand to include paralysis of respiratory muscles as well as the arms and legs.</a:t>
            </a:r>
          </a:p>
          <a:p>
            <a:pPr eaLnBrk="1" hangingPunct="1"/>
            <a:r>
              <a:rPr lang="en-US" smtClean="0"/>
              <a:t>Asphyxiation due to respiratory paralysis is the most common cause of death in botulism cases.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 </a:t>
            </a:r>
          </a:p>
        </p:txBody>
      </p:sp>
      <p:sp>
        <p:nvSpPr>
          <p:cNvPr id="35843" name="Rectangle 3"/>
          <p:cNvSpPr>
            <a:spLocks noGrp="1" noChangeArrowheads="1"/>
          </p:cNvSpPr>
          <p:nvPr>
            <p:ph type="body" idx="1"/>
          </p:nvPr>
        </p:nvSpPr>
        <p:spPr>
          <a:xfrm>
            <a:off x="685800" y="609600"/>
            <a:ext cx="7772400" cy="5486400"/>
          </a:xfrm>
        </p:spPr>
        <p:txBody>
          <a:bodyPr/>
          <a:lstStyle/>
          <a:p>
            <a:pPr eaLnBrk="1" hangingPunct="1"/>
            <a:r>
              <a:rPr lang="en-US" smtClean="0"/>
              <a:t>Botulism results in death in approximately 8% of documented cases.  The key to survival is early diagnosis.  For the period 1899-1949 the case fatality ratio was approximately 60%. For the Period 1950-1996 the case-fatality ratio was 15.5%.</a:t>
            </a:r>
          </a:p>
          <a:p>
            <a:pPr eaLnBrk="1" hangingPunct="1"/>
            <a:r>
              <a:rPr lang="en-US" smtClean="0"/>
              <a:t>This improvement is largely attributable to improvements in respiratory intensive care and availability and prompt administration of the antitoxin.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Treatment</a:t>
            </a:r>
          </a:p>
        </p:txBody>
      </p:sp>
      <p:sp>
        <p:nvSpPr>
          <p:cNvPr id="36867" name="Rectangle 3"/>
          <p:cNvSpPr>
            <a:spLocks noGrp="1" noChangeArrowheads="1"/>
          </p:cNvSpPr>
          <p:nvPr>
            <p:ph type="body" idx="1"/>
          </p:nvPr>
        </p:nvSpPr>
        <p:spPr/>
        <p:txBody>
          <a:bodyPr/>
          <a:lstStyle/>
          <a:p>
            <a:pPr eaLnBrk="1" hangingPunct="1"/>
            <a:r>
              <a:rPr lang="en-US" smtClean="0"/>
              <a:t>Antitoxin can halt the progress of symptoms if administered early to victims of food and wound botulism.</a:t>
            </a:r>
          </a:p>
          <a:p>
            <a:pPr eaLnBrk="1" hangingPunct="1"/>
            <a:r>
              <a:rPr lang="en-US" smtClean="0"/>
              <a:t>Antitoxin is not given to victims of infant botulism because when this is diagnosed it is generally too late for the antitoxin to do any good.</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Treatment</a:t>
            </a:r>
          </a:p>
        </p:txBody>
      </p:sp>
      <p:sp>
        <p:nvSpPr>
          <p:cNvPr id="37891" name="Rectangle 3"/>
          <p:cNvSpPr>
            <a:spLocks noGrp="1" noChangeArrowheads="1"/>
          </p:cNvSpPr>
          <p:nvPr>
            <p:ph type="body" idx="1"/>
          </p:nvPr>
        </p:nvSpPr>
        <p:spPr/>
        <p:txBody>
          <a:bodyPr>
            <a:normAutofit lnSpcReduction="10000"/>
          </a:bodyPr>
          <a:lstStyle/>
          <a:p>
            <a:pPr eaLnBrk="1" hangingPunct="1">
              <a:lnSpc>
                <a:spcPct val="90000"/>
              </a:lnSpc>
            </a:pPr>
            <a:r>
              <a:rPr lang="en-US" sz="2800" smtClean="0"/>
              <a:t>Wound botulism is treated surgically to remove the </a:t>
            </a:r>
            <a:r>
              <a:rPr lang="en-US" sz="2800" i="1" smtClean="0"/>
              <a:t>Clostridium</a:t>
            </a:r>
            <a:r>
              <a:rPr lang="en-US" sz="2800" smtClean="0"/>
              <a:t> colony.</a:t>
            </a:r>
          </a:p>
          <a:p>
            <a:pPr eaLnBrk="1" hangingPunct="1">
              <a:lnSpc>
                <a:spcPct val="90000"/>
              </a:lnSpc>
            </a:pPr>
            <a:r>
              <a:rPr lang="en-US" sz="2800" smtClean="0"/>
              <a:t>Artificial respiration is required if paralysis reaches the lungs.  Such respiratory assistance may be required for weeks to months.</a:t>
            </a:r>
          </a:p>
          <a:p>
            <a:pPr eaLnBrk="1" hangingPunct="1">
              <a:lnSpc>
                <a:spcPct val="90000"/>
              </a:lnSpc>
            </a:pPr>
            <a:r>
              <a:rPr lang="en-US" sz="2800" smtClean="0"/>
              <a:t>The paralysis induced by the toxin slowly improves over the course of many weeks. </a:t>
            </a:r>
          </a:p>
          <a:p>
            <a:pPr eaLnBrk="1" hangingPunct="1">
              <a:lnSpc>
                <a:spcPct val="90000"/>
              </a:lnSpc>
            </a:pPr>
            <a:r>
              <a:rPr lang="en-US" sz="2800" smtClean="0"/>
              <a:t>Many patients make close to a full recovery following weeks to months of intensive care, however, lingering effects such as fatigue and shortness of breath may linger for years.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Treatment</a:t>
            </a:r>
          </a:p>
        </p:txBody>
      </p:sp>
      <p:sp>
        <p:nvSpPr>
          <p:cNvPr id="38915" name="Rectangle 3"/>
          <p:cNvSpPr>
            <a:spLocks noGrp="1" noChangeArrowheads="1"/>
          </p:cNvSpPr>
          <p:nvPr>
            <p:ph type="body" idx="1"/>
          </p:nvPr>
        </p:nvSpPr>
        <p:spPr/>
        <p:txBody>
          <a:bodyPr/>
          <a:lstStyle/>
          <a:p>
            <a:pPr eaLnBrk="1" hangingPunct="1"/>
            <a:r>
              <a:rPr lang="en-US" smtClean="0"/>
              <a:t>Attempts to develop an effective botulism vaccine date back to the 1940’s.  One current effort (now moving into clinical trials) uses injection of a non-toxic carboxy-terminus segment of the botulism toxin to confer immunity to the toxin.</a:t>
            </a:r>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Prevention</a:t>
            </a:r>
          </a:p>
        </p:txBody>
      </p:sp>
      <p:sp>
        <p:nvSpPr>
          <p:cNvPr id="44035" name="Rectangle 3"/>
          <p:cNvSpPr>
            <a:spLocks noGrp="1" noChangeArrowheads="1"/>
          </p:cNvSpPr>
          <p:nvPr>
            <p:ph type="body" idx="1"/>
          </p:nvPr>
        </p:nvSpPr>
        <p:spPr/>
        <p:txBody>
          <a:bodyPr/>
          <a:lstStyle/>
          <a:p>
            <a:pPr eaLnBrk="1" hangingPunct="1">
              <a:lnSpc>
                <a:spcPct val="90000"/>
              </a:lnSpc>
            </a:pPr>
            <a:r>
              <a:rPr lang="en-US" sz="2800" smtClean="0"/>
              <a:t>Proper food preparation is one of the most effective ways to limit the risk of exposure to botulism toxin.</a:t>
            </a:r>
          </a:p>
          <a:p>
            <a:pPr eaLnBrk="1" hangingPunct="1">
              <a:lnSpc>
                <a:spcPct val="90000"/>
              </a:lnSpc>
            </a:pPr>
            <a:r>
              <a:rPr lang="en-US" sz="2800" smtClean="0"/>
              <a:t>Boiling food or water for ten minutes can eliminate some strains of </a:t>
            </a:r>
            <a:r>
              <a:rPr lang="en-US" sz="2800" i="1" smtClean="0"/>
              <a:t>Clostridium botulinum</a:t>
            </a:r>
            <a:r>
              <a:rPr lang="en-US" sz="2800" smtClean="0"/>
              <a:t> as well as neutralize the toxin as well.  However, this will not assure 100% elimination.</a:t>
            </a:r>
          </a:p>
          <a:p>
            <a:pPr eaLnBrk="1" hangingPunct="1">
              <a:lnSpc>
                <a:spcPct val="90000"/>
              </a:lnSpc>
            </a:pPr>
            <a:r>
              <a:rPr lang="en-US" sz="2800" smtClean="0"/>
              <a:t>Limiting growth of </a:t>
            </a:r>
            <a:r>
              <a:rPr lang="en-US" sz="2800" i="1" smtClean="0"/>
              <a:t>Clostridium botulinum</a:t>
            </a:r>
            <a:r>
              <a:rPr lang="en-US" sz="2800" smtClean="0"/>
              <a:t> and the production of botulism toxin is an alternative to their outright destruction.</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 </a:t>
            </a:r>
          </a:p>
        </p:txBody>
      </p:sp>
      <p:sp>
        <p:nvSpPr>
          <p:cNvPr id="45059" name="Rectangle 3"/>
          <p:cNvSpPr>
            <a:spLocks noGrp="1" noChangeArrowheads="1"/>
          </p:cNvSpPr>
          <p:nvPr>
            <p:ph type="body" idx="1"/>
          </p:nvPr>
        </p:nvSpPr>
        <p:spPr>
          <a:xfrm>
            <a:off x="685800" y="609600"/>
            <a:ext cx="7772400" cy="5486400"/>
          </a:xfrm>
        </p:spPr>
        <p:txBody>
          <a:bodyPr/>
          <a:lstStyle/>
          <a:p>
            <a:pPr eaLnBrk="1" hangingPunct="1"/>
            <a:r>
              <a:rPr lang="en-US" smtClean="0"/>
              <a:t>Temperature, pH, food preservatives, and competing microorganisms are among the factors that influence the rate and degree of </a:t>
            </a:r>
            <a:r>
              <a:rPr lang="en-US" i="1" smtClean="0"/>
              <a:t>Clostridium botulinum</a:t>
            </a:r>
            <a:r>
              <a:rPr lang="en-US" smtClean="0"/>
              <a:t> growth.</a:t>
            </a:r>
          </a:p>
          <a:p>
            <a:pPr eaLnBrk="1" hangingPunct="1"/>
            <a:r>
              <a:rPr lang="en-US" smtClean="0"/>
              <a:t>Growth of most strains of </a:t>
            </a:r>
            <a:r>
              <a:rPr lang="en-US" i="1" smtClean="0"/>
              <a:t>Clostridium botulinum</a:t>
            </a:r>
            <a:r>
              <a:rPr lang="en-US" smtClean="0"/>
              <a:t> will not occur below 10 or above 50 degrees Celsius.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8600" y="457200"/>
            <a:ext cx="8686800" cy="1143000"/>
          </a:xfrm>
        </p:spPr>
        <p:txBody>
          <a:bodyPr/>
          <a:lstStyle/>
          <a:p>
            <a:pPr eaLnBrk="1" hangingPunct="1"/>
            <a:r>
              <a:rPr lang="en-US" smtClean="0"/>
              <a:t>Reported US Botulism Cases in 2001</a:t>
            </a:r>
          </a:p>
        </p:txBody>
      </p:sp>
      <p:sp>
        <p:nvSpPr>
          <p:cNvPr id="17411" name="Rectangle 3"/>
          <p:cNvSpPr>
            <a:spLocks noGrp="1" noChangeArrowheads="1"/>
          </p:cNvSpPr>
          <p:nvPr>
            <p:ph type="body" idx="1"/>
          </p:nvPr>
        </p:nvSpPr>
        <p:spPr/>
        <p:txBody>
          <a:bodyPr/>
          <a:lstStyle/>
          <a:p>
            <a:pPr eaLnBrk="1" hangingPunct="1"/>
            <a:r>
              <a:rPr lang="en-US" smtClean="0"/>
              <a:t>Total of 169 cases of botulism intoxication</a:t>
            </a:r>
          </a:p>
          <a:p>
            <a:pPr eaLnBrk="1" hangingPunct="1"/>
            <a:r>
              <a:rPr lang="en-US" smtClean="0"/>
              <a:t>33 cases of foodborne botulism	</a:t>
            </a:r>
          </a:p>
          <a:p>
            <a:pPr eaLnBrk="1" hangingPunct="1"/>
            <a:r>
              <a:rPr lang="en-US" smtClean="0"/>
              <a:t>112 cases of infant botulism</a:t>
            </a:r>
          </a:p>
          <a:p>
            <a:pPr eaLnBrk="1" hangingPunct="1"/>
            <a:r>
              <a:rPr lang="en-US" smtClean="0"/>
              <a:t>23 cases of wound botulism</a:t>
            </a:r>
          </a:p>
          <a:p>
            <a:pPr eaLnBrk="1" hangingPunct="1"/>
            <a:r>
              <a:rPr lang="en-US" smtClean="0"/>
              <a:t>1 case of adult intestinal colonization</a:t>
            </a:r>
          </a:p>
          <a:p>
            <a:pPr eaLnBrk="1" hangingPunct="1"/>
            <a:r>
              <a:rPr lang="en-US" smtClean="0"/>
              <a:t>3 fatalities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 </a:t>
            </a:r>
          </a:p>
        </p:txBody>
      </p:sp>
      <p:sp>
        <p:nvSpPr>
          <p:cNvPr id="46083" name="Rectangle 3"/>
          <p:cNvSpPr>
            <a:spLocks noGrp="1" noChangeArrowheads="1"/>
          </p:cNvSpPr>
          <p:nvPr>
            <p:ph type="body" idx="1"/>
          </p:nvPr>
        </p:nvSpPr>
        <p:spPr>
          <a:xfrm>
            <a:off x="685800" y="609600"/>
            <a:ext cx="7772400" cy="5486400"/>
          </a:xfrm>
        </p:spPr>
        <p:txBody>
          <a:bodyPr/>
          <a:lstStyle/>
          <a:p>
            <a:pPr eaLnBrk="1" hangingPunct="1"/>
            <a:r>
              <a:rPr lang="en-US" i="1" smtClean="0"/>
              <a:t>Clostridium botulinum</a:t>
            </a:r>
            <a:r>
              <a:rPr lang="en-US" smtClean="0"/>
              <a:t> will not grow in media with pH values lower than about 5.</a:t>
            </a:r>
          </a:p>
          <a:p>
            <a:pPr eaLnBrk="1" hangingPunct="1"/>
            <a:r>
              <a:rPr lang="en-US" smtClean="0"/>
              <a:t>Food preservatives such as nitrite, sorbic acid, parabens, phenolic antioxidants, polyphosphates, and ascorbates inhibit the growth of the microorganism.</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 </a:t>
            </a:r>
          </a:p>
        </p:txBody>
      </p:sp>
      <p:sp>
        <p:nvSpPr>
          <p:cNvPr id="47107" name="Rectangle 3"/>
          <p:cNvSpPr>
            <a:spLocks noGrp="1" noChangeArrowheads="1"/>
          </p:cNvSpPr>
          <p:nvPr>
            <p:ph type="body" idx="1"/>
          </p:nvPr>
        </p:nvSpPr>
        <p:spPr>
          <a:xfrm>
            <a:off x="685800" y="609600"/>
            <a:ext cx="7772400" cy="5486400"/>
          </a:xfrm>
        </p:spPr>
        <p:txBody>
          <a:bodyPr/>
          <a:lstStyle/>
          <a:p>
            <a:pPr eaLnBrk="1" hangingPunct="1"/>
            <a:r>
              <a:rPr lang="en-US" smtClean="0"/>
              <a:t>Lactic acid bacteria including Lactobacillus, Pediococcus, and Pactococcus can inhibit the growth of </a:t>
            </a:r>
            <a:r>
              <a:rPr lang="en-US" i="1" smtClean="0"/>
              <a:t>Clostridium botulinum</a:t>
            </a:r>
            <a:r>
              <a:rPr lang="en-US" smtClean="0"/>
              <a:t> by increasing the acidity of the medium.</a:t>
            </a:r>
          </a:p>
          <a:p>
            <a:pPr eaLnBrk="1" hangingPunct="1"/>
            <a:r>
              <a:rPr lang="en-US" smtClean="0"/>
              <a:t>While the cause of roughly 85% of infant botulism cases is unknown, in up to 15% of infant botulism cases the causes was ingestion of honey.  Infants younger than one year old should not be fed honey.</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 Avoiding Exposure</a:t>
            </a:r>
          </a:p>
        </p:txBody>
      </p:sp>
      <p:sp>
        <p:nvSpPr>
          <p:cNvPr id="48131" name="Rectangle 3"/>
          <p:cNvSpPr>
            <a:spLocks noGrp="1" noChangeArrowheads="1"/>
          </p:cNvSpPr>
          <p:nvPr>
            <p:ph type="body" idx="1"/>
          </p:nvPr>
        </p:nvSpPr>
        <p:spPr/>
        <p:txBody>
          <a:bodyPr/>
          <a:lstStyle/>
          <a:p>
            <a:pPr eaLnBrk="1" hangingPunct="1"/>
            <a:r>
              <a:rPr lang="en-US" sz="2800" smtClean="0"/>
              <a:t>Avoid home-processed foods if at all possible, especially those with a low salt and acid content.</a:t>
            </a:r>
          </a:p>
          <a:p>
            <a:pPr eaLnBrk="1" hangingPunct="1"/>
            <a:r>
              <a:rPr lang="en-US" sz="2800" smtClean="0"/>
              <a:t>Botulism toxin is destroyed at a temperature of 176 F, thus if you must eat home-processed foods, boil them for 10 minutes before eating if at all possible.</a:t>
            </a:r>
          </a:p>
          <a:p>
            <a:pPr eaLnBrk="1" hangingPunct="1"/>
            <a:r>
              <a:rPr lang="en-US" sz="2800" smtClean="0"/>
              <a:t>If canning vegetables, use a pressure cooker, as it will kill any spores because it can reach temperatures above boiling.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609600"/>
            <a:ext cx="6137275" cy="1066800"/>
          </a:xfrm>
        </p:spPr>
        <p:txBody>
          <a:bodyPr/>
          <a:lstStyle/>
          <a:p>
            <a:pPr eaLnBrk="1" hangingPunct="1"/>
            <a:r>
              <a:rPr lang="en-US" smtClean="0"/>
              <a:t>Foodborne Botulism</a:t>
            </a:r>
          </a:p>
        </p:txBody>
      </p:sp>
      <p:sp>
        <p:nvSpPr>
          <p:cNvPr id="18435" name="Rectangle 3"/>
          <p:cNvSpPr>
            <a:spLocks noGrp="1" noChangeArrowheads="1"/>
          </p:cNvSpPr>
          <p:nvPr>
            <p:ph type="body" idx="1"/>
          </p:nvPr>
        </p:nvSpPr>
        <p:spPr>
          <a:xfrm>
            <a:off x="533400" y="2743200"/>
            <a:ext cx="8153400" cy="3733800"/>
          </a:xfrm>
        </p:spPr>
        <p:txBody>
          <a:bodyPr/>
          <a:lstStyle/>
          <a:p>
            <a:pPr eaLnBrk="1" hangingPunct="1"/>
            <a:r>
              <a:rPr lang="en-US" smtClean="0"/>
              <a:t>Arkansas saw 9 cases of foodborne botulism due to ingesting beaver.</a:t>
            </a:r>
          </a:p>
          <a:p>
            <a:pPr eaLnBrk="1" hangingPunct="1"/>
            <a:r>
              <a:rPr lang="en-US" smtClean="0"/>
              <a:t>Texas saw 16 related cases of foodborne botulism due to ingesting chili.</a:t>
            </a:r>
          </a:p>
          <a:p>
            <a:pPr eaLnBrk="1" hangingPunct="1"/>
            <a:r>
              <a:rPr lang="en-US" smtClean="0"/>
              <a:t>Other carriers were home canned foods, preserved fish, pickled pigs feet, and stink eggs.</a:t>
            </a:r>
          </a:p>
        </p:txBody>
      </p:sp>
      <p:pic>
        <p:nvPicPr>
          <p:cNvPr id="18436" name="Picture 4"/>
          <p:cNvPicPr>
            <a:picLocks noChangeAspect="1" noChangeArrowheads="1"/>
          </p:cNvPicPr>
          <p:nvPr/>
        </p:nvPicPr>
        <p:blipFill>
          <a:blip r:embed="rId3"/>
          <a:srcRect/>
          <a:stretch>
            <a:fillRect/>
          </a:stretch>
        </p:blipFill>
        <p:spPr bwMode="auto">
          <a:xfrm>
            <a:off x="6629400" y="304800"/>
            <a:ext cx="2209800" cy="22098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Wound Botulism</a:t>
            </a:r>
          </a:p>
        </p:txBody>
      </p:sp>
      <p:sp>
        <p:nvSpPr>
          <p:cNvPr id="19459" name="Rectangle 3"/>
          <p:cNvSpPr>
            <a:spLocks noGrp="1" noChangeArrowheads="1"/>
          </p:cNvSpPr>
          <p:nvPr>
            <p:ph type="body" idx="1"/>
          </p:nvPr>
        </p:nvSpPr>
        <p:spPr/>
        <p:txBody>
          <a:bodyPr/>
          <a:lstStyle/>
          <a:p>
            <a:pPr eaLnBrk="1" hangingPunct="1"/>
            <a:r>
              <a:rPr lang="en-US" smtClean="0"/>
              <a:t>22/23 cases reported resulted from intravenous drug users, mostly occurring in  California.</a:t>
            </a:r>
          </a:p>
          <a:p>
            <a:pPr eaLnBrk="1" hangingPunct="1"/>
            <a:r>
              <a:rPr lang="en-US" smtClean="0"/>
              <a:t>One case resulted from a motor vehicle accident.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Distribution of Botulism Types</a:t>
            </a:r>
          </a:p>
        </p:txBody>
      </p:sp>
      <p:sp>
        <p:nvSpPr>
          <p:cNvPr id="20483" name="Rectangle 3"/>
          <p:cNvSpPr>
            <a:spLocks noGrp="1" noChangeArrowheads="1"/>
          </p:cNvSpPr>
          <p:nvPr>
            <p:ph type="body" idx="1"/>
          </p:nvPr>
        </p:nvSpPr>
        <p:spPr>
          <a:xfrm>
            <a:off x="533400" y="1981200"/>
            <a:ext cx="8229600" cy="4114800"/>
          </a:xfrm>
        </p:spPr>
        <p:txBody>
          <a:bodyPr/>
          <a:lstStyle/>
          <a:p>
            <a:pPr eaLnBrk="1" hangingPunct="1"/>
            <a:r>
              <a:rPr lang="en-US" smtClean="0"/>
              <a:t>87 Type A- most common and the most potent</a:t>
            </a:r>
          </a:p>
          <a:p>
            <a:pPr eaLnBrk="1" hangingPunct="1"/>
            <a:r>
              <a:rPr lang="en-US" smtClean="0"/>
              <a:t>67 Type B</a:t>
            </a:r>
          </a:p>
          <a:p>
            <a:pPr eaLnBrk="1" hangingPunct="1"/>
            <a:r>
              <a:rPr lang="en-US" smtClean="0"/>
              <a:t>10 Type E</a:t>
            </a:r>
          </a:p>
          <a:p>
            <a:pPr eaLnBrk="1" hangingPunct="1"/>
            <a:r>
              <a:rPr lang="en-US" smtClean="0"/>
              <a:t>1 Type F</a:t>
            </a:r>
          </a:p>
          <a:p>
            <a:pPr eaLnBrk="1" hangingPunct="1">
              <a:buFont typeface="Wingdings" pitchFamily="2" charset="2"/>
              <a:buNone/>
            </a:pPr>
            <a:endParaRPr lang="en-US"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Grp="1" noChangeArrowheads="1"/>
          </p:cNvSpPr>
          <p:nvPr>
            <p:ph type="title"/>
          </p:nvPr>
        </p:nvSpPr>
        <p:spPr/>
        <p:txBody>
          <a:bodyPr/>
          <a:lstStyle/>
          <a:p>
            <a:pPr eaLnBrk="1" hangingPunct="1"/>
            <a:r>
              <a:rPr lang="en-US" smtClean="0"/>
              <a:t>Introduction to the Bacteria</a:t>
            </a:r>
          </a:p>
        </p:txBody>
      </p:sp>
      <p:sp>
        <p:nvSpPr>
          <p:cNvPr id="21507" name="Rectangle 7"/>
          <p:cNvSpPr>
            <a:spLocks noGrp="1" noChangeArrowheads="1"/>
          </p:cNvSpPr>
          <p:nvPr>
            <p:ph type="body" idx="1"/>
          </p:nvPr>
        </p:nvSpPr>
        <p:spPr/>
        <p:txBody>
          <a:bodyPr/>
          <a:lstStyle/>
          <a:p>
            <a:pPr eaLnBrk="1" hangingPunct="1"/>
            <a:r>
              <a:rPr lang="en-US" i="1" smtClean="0"/>
              <a:t>Clostridium botulinum </a:t>
            </a:r>
            <a:endParaRPr lang="en-US" smtClean="0"/>
          </a:p>
          <a:p>
            <a:pPr lvl="1" eaLnBrk="1" hangingPunct="1"/>
            <a:r>
              <a:rPr lang="en-US" smtClean="0"/>
              <a:t>Bacteria</a:t>
            </a:r>
          </a:p>
          <a:p>
            <a:pPr lvl="2" eaLnBrk="1" hangingPunct="1"/>
            <a:r>
              <a:rPr lang="en-US" smtClean="0"/>
              <a:t>Width:	0.5—2.0 </a:t>
            </a:r>
            <a:r>
              <a:rPr lang="en-US" smtClean="0">
                <a:cs typeface="Times New Roman" pitchFamily="18" charset="0"/>
              </a:rPr>
              <a:t>µm</a:t>
            </a:r>
          </a:p>
          <a:p>
            <a:pPr lvl="2" eaLnBrk="1" hangingPunct="1"/>
            <a:r>
              <a:rPr lang="en-US" smtClean="0">
                <a:cs typeface="Times New Roman" pitchFamily="18" charset="0"/>
              </a:rPr>
              <a:t>Length:	1.6—22.0 µm</a:t>
            </a:r>
          </a:p>
          <a:p>
            <a:pPr lvl="1" eaLnBrk="1" hangingPunct="1"/>
            <a:r>
              <a:rPr lang="en-US" smtClean="0"/>
              <a:t>Occur naturally in soil, found in gastrointestinal tracts of animals as well as humans</a:t>
            </a:r>
          </a:p>
          <a:p>
            <a:pPr lvl="1" eaLnBrk="1" hangingPunct="1"/>
            <a:r>
              <a:rPr lang="en-US" smtClean="0"/>
              <a:t>Survival is dependent on:</a:t>
            </a:r>
          </a:p>
          <a:p>
            <a:pPr lvl="2" eaLnBrk="1" hangingPunct="1"/>
            <a:r>
              <a:rPr lang="en-US" smtClean="0"/>
              <a:t>Water</a:t>
            </a:r>
          </a:p>
          <a:p>
            <a:pPr lvl="2" eaLnBrk="1" hangingPunct="1"/>
            <a:r>
              <a:rPr lang="en-US" smtClean="0"/>
              <a:t>Anaerobic conditions</a:t>
            </a:r>
          </a:p>
        </p:txBody>
      </p:sp>
    </p:spTree>
  </p:cSld>
  <p:clrMapOvr>
    <a:masterClrMapping/>
  </p:clrMapOvr>
  <p:transition>
    <p:cu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TotalTime>
  <Words>3584</Words>
  <Application>Microsoft Office PowerPoint</Application>
  <PresentationFormat>On-screen Show (4:3)</PresentationFormat>
  <Paragraphs>529</Paragraphs>
  <Slides>52</Slides>
  <Notes>35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52</vt:i4>
      </vt:variant>
    </vt:vector>
  </HeadingPairs>
  <TitlesOfParts>
    <vt:vector size="55" baseType="lpstr">
      <vt:lpstr>Office Theme</vt:lpstr>
      <vt:lpstr>Document</vt:lpstr>
      <vt:lpstr>Image</vt:lpstr>
      <vt:lpstr>History of Botulism </vt:lpstr>
      <vt:lpstr>Outbreaks of Botulism</vt:lpstr>
      <vt:lpstr>Outbreaks of Botulism</vt:lpstr>
      <vt:lpstr>Outbreaks of Botulism</vt:lpstr>
      <vt:lpstr>Reported US Botulism Cases in 2001</vt:lpstr>
      <vt:lpstr>Foodborne Botulism</vt:lpstr>
      <vt:lpstr>Wound Botulism</vt:lpstr>
      <vt:lpstr>Distribution of Botulism Types</vt:lpstr>
      <vt:lpstr>Introduction to the Bacteria</vt:lpstr>
      <vt:lpstr>Types of Botulinum Neurotoxins</vt:lpstr>
      <vt:lpstr>Growth</vt:lpstr>
      <vt:lpstr>BoNTs’ Characteristics</vt:lpstr>
      <vt:lpstr>Human Botulism</vt:lpstr>
      <vt:lpstr>Structure of a BoNT</vt:lpstr>
      <vt:lpstr>3D Representation</vt:lpstr>
      <vt:lpstr>Living Conditions</vt:lpstr>
      <vt:lpstr>Living Conditions (continued)</vt:lpstr>
      <vt:lpstr>The Smart Stuff </vt:lpstr>
      <vt:lpstr>Normal Neurotransmitter Release at the NMJ</vt:lpstr>
      <vt:lpstr>BoNTs Affect:</vt:lpstr>
      <vt:lpstr>Mechanism</vt:lpstr>
      <vt:lpstr>Exposure to BoNT</vt:lpstr>
      <vt:lpstr>Binding</vt:lpstr>
      <vt:lpstr>Internalization</vt:lpstr>
      <vt:lpstr>2. Translocation</vt:lpstr>
      <vt:lpstr>3. Catalytic Activity</vt:lpstr>
      <vt:lpstr>Catalytic Cleavage</vt:lpstr>
      <vt:lpstr>L-chain’s Binding Specificity</vt:lpstr>
      <vt:lpstr>BoNTs cleave SNAREs</vt:lpstr>
      <vt:lpstr>Category A Biological Agents are designated as high-priority because they:</vt:lpstr>
      <vt:lpstr>Four forms of botulism are distinguished by their modes of transmission</vt:lpstr>
      <vt:lpstr>Pathogenesis</vt:lpstr>
      <vt:lpstr>Incubation Periods &amp; Specific Symptoms  vary with mode of transmission</vt:lpstr>
      <vt:lpstr>Botulism symptoms:  Characteristic Triad</vt:lpstr>
      <vt:lpstr>Signs of Food-borne and Wound Botulism</vt:lpstr>
      <vt:lpstr>Clinical Features of Infant Botulism</vt:lpstr>
      <vt:lpstr> Clinical Perspective of Clostridium botulinum</vt:lpstr>
      <vt:lpstr> </vt:lpstr>
      <vt:lpstr> </vt:lpstr>
      <vt:lpstr> </vt:lpstr>
      <vt:lpstr> </vt:lpstr>
      <vt:lpstr> </vt:lpstr>
      <vt:lpstr> </vt:lpstr>
      <vt:lpstr> </vt:lpstr>
      <vt:lpstr>Treatment</vt:lpstr>
      <vt:lpstr>Treatment</vt:lpstr>
      <vt:lpstr>Treatment</vt:lpstr>
      <vt:lpstr>Prevention</vt:lpstr>
      <vt:lpstr> </vt:lpstr>
      <vt:lpstr> </vt:lpstr>
      <vt:lpstr> </vt:lpstr>
      <vt:lpstr> Avoiding Exposure</vt:lpstr>
    </vt:vector>
  </TitlesOfParts>
  <Company>uvas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qol</dc:creator>
  <cp:lastModifiedBy>Mohsin</cp:lastModifiedBy>
  <cp:revision>20</cp:revision>
  <dcterms:created xsi:type="dcterms:W3CDTF">2013-08-27T04:54:59Z</dcterms:created>
  <dcterms:modified xsi:type="dcterms:W3CDTF">2013-08-31T09:24:28Z</dcterms:modified>
</cp:coreProperties>
</file>